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charts/chart9.xml" ContentType="application/vnd.openxmlformats-officedocument.drawingml.chart+xml"/>
  <Override PartName="/ppt/theme/themeOverride6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62" r:id="rId2"/>
    <p:sldId id="259" r:id="rId3"/>
    <p:sldId id="260" r:id="rId4"/>
    <p:sldId id="261" r:id="rId5"/>
    <p:sldId id="263" r:id="rId6"/>
    <p:sldId id="264" r:id="rId7"/>
    <p:sldId id="266" r:id="rId8"/>
    <p:sldId id="267" r:id="rId9"/>
    <p:sldId id="268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205016023794071E-2"/>
          <c:y val="0.10017134545308959"/>
          <c:w val="0.67802511870072502"/>
          <c:h val="0.8111416857644504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sz="105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696807512576103E-2"/>
          <c:y val="0.24521200613494845"/>
          <c:w val="0.59340259473369117"/>
          <c:h val="0.6642370717951744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8232806762033269"/>
          <c:y val="0.46695300974583431"/>
          <c:w val="0.17511883594385225"/>
          <c:h val="0.22384958751878184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/>
              <a:t>МО сферы ОМС КБР </a:t>
            </a:r>
            <a:r>
              <a:rPr lang="ru-RU" sz="1800" dirty="0" smtClean="0"/>
              <a:t>2016</a:t>
            </a:r>
            <a:r>
              <a:rPr lang="en-US" sz="1800" dirty="0" smtClean="0"/>
              <a:t>.</a:t>
            </a:r>
            <a:endParaRPr lang="ru-RU" sz="1800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sz="1200" b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 b="1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205016023794071E-2"/>
          <c:y val="0.10017134545308959"/>
          <c:w val="0.67802511870072502"/>
          <c:h val="0.8111416857644504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sz="105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696807512576103E-2"/>
          <c:y val="0.24521200613494845"/>
          <c:w val="0.59340259473369117"/>
          <c:h val="0.6642370717951744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8232806762033269"/>
          <c:y val="0.46695300974583431"/>
          <c:w val="0.17511883594385225"/>
          <c:h val="0.22384958751878184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dirty="0"/>
              <a:t>МО сферы ОМС КБР </a:t>
            </a:r>
            <a:r>
              <a:rPr lang="ru-RU" sz="1800" dirty="0" smtClean="0"/>
              <a:t>2016</a:t>
            </a:r>
            <a:r>
              <a:rPr lang="en-US" sz="1800" dirty="0" smtClean="0"/>
              <a:t>.</a:t>
            </a:r>
            <a:endParaRPr lang="ru-RU" sz="1800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sz="1200" b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 b="1"/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205016023794071E-2"/>
          <c:y val="0.10017134545308959"/>
          <c:w val="0.67802511870072502"/>
          <c:h val="0.8111416857644504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sz="105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696807512576103E-2"/>
          <c:y val="0.24521200613494845"/>
          <c:w val="0.59340259473369117"/>
          <c:h val="0.6642370717951744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8232806762033269"/>
          <c:y val="0.46695300974583431"/>
          <c:w val="0.17511883594385225"/>
          <c:h val="0.22384958751878184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dirty="0"/>
              <a:t>МО сферы ОМС КБР </a:t>
            </a:r>
            <a:r>
              <a:rPr lang="ru-RU" sz="1800" dirty="0" smtClean="0"/>
              <a:t>2016</a:t>
            </a:r>
            <a:r>
              <a:rPr lang="en-US" sz="1800" dirty="0" smtClean="0"/>
              <a:t>.</a:t>
            </a:r>
            <a:endParaRPr lang="ru-RU" sz="1800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sz="1200" b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 b="1"/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4EBB3-7ED6-4DD9-8603-2280229FAF38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FE236-EF66-43DB-B105-C89BDD5AD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93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FE236-EF66-43DB-B105-C89BDD5AD2C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423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CB94-3955-47BB-8B4F-2E5E5C520A0D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2B76-38F6-422F-9558-D76820E9D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CB94-3955-47BB-8B4F-2E5E5C520A0D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2B76-38F6-422F-9558-D76820E9D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CB94-3955-47BB-8B4F-2E5E5C520A0D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2B76-38F6-422F-9558-D76820E9D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CB94-3955-47BB-8B4F-2E5E5C520A0D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2B76-38F6-422F-9558-D76820E9D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CB94-3955-47BB-8B4F-2E5E5C520A0D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2B76-38F6-422F-9558-D76820E9D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CB94-3955-47BB-8B4F-2E5E5C520A0D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2B76-38F6-422F-9558-D76820E9D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CB94-3955-47BB-8B4F-2E5E5C520A0D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2B76-38F6-422F-9558-D76820E9D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CB94-3955-47BB-8B4F-2E5E5C520A0D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2B76-38F6-422F-9558-D76820E9D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CB94-3955-47BB-8B4F-2E5E5C520A0D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2B76-38F6-422F-9558-D76820E9D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CB94-3955-47BB-8B4F-2E5E5C520A0D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2B76-38F6-422F-9558-D76820E9D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CB94-3955-47BB-8B4F-2E5E5C520A0D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A32B76-38F6-422F-9558-D76820E9D1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14CB94-3955-47BB-8B4F-2E5E5C520A0D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A32B76-38F6-422F-9558-D76820E9D19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851648" cy="298092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Территориальный фонд 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обязательного медицинского страхования Кабардино-Балкарской 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Республики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Отчет об исполнении бюджета ТФОМС </a:t>
            </a:r>
          </a:p>
          <a:p>
            <a:r>
              <a:rPr lang="ru-RU" dirty="0" smtClean="0"/>
              <a:t>на 10.12.2022 года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260649"/>
            <a:ext cx="1440159" cy="137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90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029149"/>
              </p:ext>
            </p:extLst>
          </p:nvPr>
        </p:nvGraphicFramePr>
        <p:xfrm>
          <a:off x="512989" y="1340768"/>
          <a:ext cx="404336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34075872"/>
              </p:ext>
            </p:extLst>
          </p:nvPr>
        </p:nvGraphicFramePr>
        <p:xfrm>
          <a:off x="1475656" y="1196752"/>
          <a:ext cx="728507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7" y="46484"/>
            <a:ext cx="952381" cy="952381"/>
          </a:xfrm>
          <a:prstGeom prst="rect">
            <a:avLst/>
          </a:prstGeom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39915916"/>
              </p:ext>
            </p:extLst>
          </p:nvPr>
        </p:nvGraphicFramePr>
        <p:xfrm>
          <a:off x="2267744" y="4005064"/>
          <a:ext cx="4344144" cy="253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27584" y="188640"/>
            <a:ext cx="8064897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Исполнении бюджета </a:t>
            </a:r>
          </a:p>
          <a:p>
            <a:pPr algn="ctr"/>
            <a:r>
              <a:rPr 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Территориального фонда обязательного медицинского страхования</a:t>
            </a:r>
          </a:p>
          <a:p>
            <a:pPr algn="ctr"/>
            <a:r>
              <a:rPr 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Кабардино-Балкарской Республики  на 10.12.2022 года по  доходам             </a:t>
            </a:r>
            <a:r>
              <a:rPr lang="ru-RU" sz="1200" dirty="0" err="1"/>
              <a:t>тыс.руб</a:t>
            </a:r>
            <a:r>
              <a:rPr lang="ru-RU" sz="1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.</a:t>
            </a:r>
            <a:endParaRPr lang="ru-RU" sz="1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12360" y="1507903"/>
            <a:ext cx="9053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в тыс. руб.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385446"/>
              </p:ext>
            </p:extLst>
          </p:nvPr>
        </p:nvGraphicFramePr>
        <p:xfrm>
          <a:off x="323528" y="998865"/>
          <a:ext cx="8568953" cy="55580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4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5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9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4218" marR="4218" marT="4218" marB="0" anchor="b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Наименование показателя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4218" marR="4218" marT="421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Утвержденные бюджетные назначения 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4218" marR="4218" marT="421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Факт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исполнения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4218" marR="4218" marT="421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 исполнения 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4218" marR="4218" marT="421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06"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</a:rPr>
                        <a:t>Доходы - всего из них: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11 066 992,2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11 660 822,5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5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</a:t>
                      </a:r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</a:rPr>
                        <a:t>Неналоговые </a:t>
                      </a:r>
                      <a:r>
                        <a:rPr lang="ru-RU" sz="900" b="1" u="none" strike="noStrike" dirty="0" smtClean="0">
                          <a:effectLst/>
                        </a:rPr>
                        <a:t>доходы,</a:t>
                      </a:r>
                      <a:r>
                        <a:rPr lang="ru-RU" sz="900" b="1" u="none" strike="noStrike" baseline="0" dirty="0" smtClean="0">
                          <a:effectLst/>
                        </a:rPr>
                        <a:t> в том числе:</a:t>
                      </a:r>
                      <a:r>
                        <a:rPr lang="ru-RU" sz="900" b="1" u="none" strike="noStrike" dirty="0" smtClean="0">
                          <a:effectLst/>
                        </a:rPr>
                        <a:t>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20 763,3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40 178,5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1.1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Доходы от компенсации затрат бюджетов Территориальных фондов обязательного медицинского страхования (далее - ТФ ОМС)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11 520,6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17 644,0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5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1.2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Штрафы, санкции, возмещение </a:t>
                      </a:r>
                      <a:r>
                        <a:rPr lang="ru-RU" sz="900" u="none" strike="noStrike" dirty="0" smtClean="0">
                          <a:effectLst/>
                        </a:rPr>
                        <a:t>ущерба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242,7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22 534,5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</a:t>
                      </a:r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</a:rPr>
                        <a:t>Межбюджетные трансферты передаваемые бюджетам государственных внебюджетных фондов,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11 073 290,0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11 652 684,4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08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2.1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Субвенции бюджетам ТФ ОМС на финансовое обеспечение организации обязательного медицинского страхования на территориях субъектов Российской Федерации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10 472 924,5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10 472 924,6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2.2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Прочие межбюджетные трансферты, </a:t>
                      </a:r>
                      <a:r>
                        <a:rPr lang="ru-RU" sz="900" u="none" strike="noStrike" dirty="0" smtClean="0">
                          <a:effectLst/>
                        </a:rPr>
                        <a:t>за помощь оказанную медицинскими организациями КБР, застрахованным</a:t>
                      </a:r>
                      <a:r>
                        <a:rPr lang="ru-RU" sz="900" u="none" strike="noStrike" baseline="0" dirty="0" smtClean="0">
                          <a:effectLst/>
                        </a:rPr>
                        <a:t> других субъектов РФ</a:t>
                      </a:r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522 000,0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302 888,5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97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Межбюджетные трансферты, на формирование НСЗ в части </a:t>
                      </a:r>
                      <a:r>
                        <a:rPr kumimoji="0" lang="ru-RU" sz="9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софинансирования</a:t>
                      </a:r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46 956,2</a:t>
                      </a:r>
                      <a:endParaRPr kumimoji="0"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46 956,2</a:t>
                      </a:r>
                      <a:endParaRPr kumimoji="0"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</a:t>
                      </a:r>
                      <a:endParaRPr kumimoji="0"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710759"/>
                  </a:ext>
                </a:extLst>
              </a:tr>
              <a:tr h="35312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kumimoji="0"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Межбюджетные трансферты </a:t>
                      </a:r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оказание первичной медико-санитарной помощи, в том числе </a:t>
                      </a:r>
                      <a:r>
                        <a:rPr kumimoji="0" lang="en-US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COVID-19</a:t>
                      </a:r>
                      <a:endParaRPr kumimoji="0"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31 088,9</a:t>
                      </a:r>
                      <a:endParaRPr kumimoji="0"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31 088,5</a:t>
                      </a:r>
                      <a:endParaRPr kumimoji="0"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</a:t>
                      </a:r>
                      <a:endParaRPr kumimoji="0"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186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kumimoji="0"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Межбюджетные для оплаты не принятых к оплате счетов за оказанную</a:t>
                      </a:r>
                      <a:r>
                        <a:rPr kumimoji="0" lang="ru-RU" sz="9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2021 году медицинскую помощь</a:t>
                      </a:r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условиях круглосуточного стационара (COVID-19)</a:t>
                      </a: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798 666,4</a:t>
                      </a:r>
                      <a:endParaRPr kumimoji="0"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</a:t>
                      </a:r>
                      <a:endParaRPr kumimoji="0"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41556"/>
                  </a:ext>
                </a:extLst>
              </a:tr>
              <a:tr h="41186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Межбюджетные трансферты, на осуществление выплат стимулирующего</a:t>
                      </a:r>
                      <a:r>
                        <a:rPr kumimoji="0" lang="ru-RU" sz="9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характера медицинским работникам за выявление онкологических заболеваний</a:t>
                      </a:r>
                      <a:endParaRPr kumimoji="0"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320,0</a:t>
                      </a:r>
                      <a:endParaRPr kumimoji="0"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160,2</a:t>
                      </a:r>
                      <a:endParaRPr kumimoji="0"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50,0</a:t>
                      </a:r>
                      <a:endParaRPr kumimoji="0"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430048"/>
                  </a:ext>
                </a:extLst>
              </a:tr>
              <a:tr h="4050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возврата остатков субсидий, субвенций и иных межбюджетных трансфертов, имеющих целевое назначение, прошлых лет</a:t>
                      </a:r>
                      <a:endParaRPr kumimoji="0"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0,5</a:t>
                      </a:r>
                      <a:endParaRPr kumimoji="0"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422,4</a:t>
                      </a:r>
                      <a:endParaRPr kumimoji="0"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</a:t>
                      </a:r>
                      <a:endParaRPr kumimoji="0"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290286"/>
                  </a:ext>
                </a:extLst>
              </a:tr>
              <a:tr h="4809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4</a:t>
                      </a:r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Возврат остатков субвенций, субсидий и иных межбюджетных трансфертов, </a:t>
                      </a:r>
                      <a:r>
                        <a:rPr kumimoji="0"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имеющих </a:t>
                      </a:r>
                      <a:r>
                        <a:rPr kumimoji="0"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целевое назначение, прошлых лет </a:t>
                      </a:r>
                      <a:r>
                        <a:rPr kumimoji="0"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том числе:</a:t>
                      </a: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-27 061,6</a:t>
                      </a:r>
                      <a:endParaRPr kumimoji="0"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-32 462,8</a:t>
                      </a:r>
                      <a:endParaRPr kumimoji="0"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120,0</a:t>
                      </a:r>
                      <a:endParaRPr kumimoji="0"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50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4.1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возврат остатков субвенции, для финансового обеспечения организации обязательного медицинского страхования на территориях субъектов Российской Федерации</a:t>
                      </a:r>
                      <a:endParaRPr lang="ru-RU" sz="900" u="none" strike="noStrike" dirty="0">
                        <a:effectLst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- 4 650,5</a:t>
                      </a:r>
                      <a:endParaRPr kumimoji="0"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- 10 013,3</a:t>
                      </a:r>
                      <a:endParaRPr kumimoji="0"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215,3</a:t>
                      </a:r>
                      <a:r>
                        <a:rPr kumimoji="0"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708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4.2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возврат остатков </a:t>
                      </a:r>
                      <a:r>
                        <a:rPr lang="ru-RU" sz="900" u="none" strike="noStrike" dirty="0" smtClean="0">
                          <a:effectLst/>
                        </a:rPr>
                        <a:t>прочих межбюджетных</a:t>
                      </a:r>
                      <a:r>
                        <a:rPr lang="ru-RU" sz="900" u="none" strike="noStrike" baseline="0" dirty="0" smtClean="0">
                          <a:effectLst/>
                        </a:rPr>
                        <a:t> трансфертов, имеющих целевое назначение, прошлых лет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-22 411,1</a:t>
                      </a:r>
                      <a:endParaRPr kumimoji="0"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-22 449,5</a:t>
                      </a:r>
                      <a:endParaRPr kumimoji="0"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100,2</a:t>
                      </a:r>
                      <a:endParaRPr kumimoji="0"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8" marR="4218" marT="421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502773"/>
              </p:ext>
            </p:extLst>
          </p:nvPr>
        </p:nvGraphicFramePr>
        <p:xfrm>
          <a:off x="512989" y="1340768"/>
          <a:ext cx="404336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28146288"/>
              </p:ext>
            </p:extLst>
          </p:nvPr>
        </p:nvGraphicFramePr>
        <p:xfrm>
          <a:off x="1475656" y="1196752"/>
          <a:ext cx="728507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7" y="46484"/>
            <a:ext cx="952381" cy="952381"/>
          </a:xfrm>
          <a:prstGeom prst="rect">
            <a:avLst/>
          </a:prstGeom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977021614"/>
              </p:ext>
            </p:extLst>
          </p:nvPr>
        </p:nvGraphicFramePr>
        <p:xfrm>
          <a:off x="2267744" y="4005064"/>
          <a:ext cx="4344144" cy="253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27584" y="116632"/>
            <a:ext cx="8064897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Исполнение </a:t>
            </a:r>
            <a:r>
              <a:rPr 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бюджета </a:t>
            </a:r>
          </a:p>
          <a:p>
            <a:pPr algn="ctr"/>
            <a:r>
              <a:rPr 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Территориального фонда обязательного медицинского страхования</a:t>
            </a:r>
          </a:p>
          <a:p>
            <a:pPr algn="ctr"/>
            <a:r>
              <a:rPr 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Кабардино-Балкарской Республики на 10.12.2022 года </a:t>
            </a: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 расходам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884368" y="692696"/>
            <a:ext cx="9361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 </a:t>
            </a:r>
            <a:r>
              <a:rPr lang="ru-RU" sz="1200" dirty="0" err="1" smtClean="0"/>
              <a:t>тыс.руб</a:t>
            </a:r>
            <a:r>
              <a:rPr lang="ru-RU" sz="1200" dirty="0"/>
              <a:t>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470107"/>
              </p:ext>
            </p:extLst>
          </p:nvPr>
        </p:nvGraphicFramePr>
        <p:xfrm>
          <a:off x="307879" y="1057434"/>
          <a:ext cx="8496944" cy="55232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17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Наименование показателя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Утвержденные бюджетные назначения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Факт </a:t>
                      </a:r>
                      <a:r>
                        <a:rPr lang="ru-RU" sz="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исполнения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% исполнения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790"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Расходы бюджета - всего, из </a:t>
                      </a:r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них: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12 059 678,6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11 182 473,0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7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Территориальная программа обязательного медицинского страхования, в том числе: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10 589 933,0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9 984 465,0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8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1.1.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Расходы ТФ ОМС  на финансовое обеспечение организации обязательного медицинского страхования на территории Кабардино-Балкарской Республики, осуществляемые за счет субвенции из бюджета Федерального фонда ОМС</a:t>
                      </a:r>
                      <a:endParaRPr lang="ru-RU" sz="900" u="none" strike="noStrike" dirty="0">
                        <a:effectLst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9 676 377,2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9 075 333,7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1.2.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Финансовое обеспечение организации ОМС на территориях субъектов Российской Федерации (в части оплаты стоимости медицинской помощи, оказанной лицам, застрахованным в Кабардино-Балкарской Республике, в медицинских организациях за пределами Кабардино-Балкарской Республики)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908 801,0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908 801,1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1.3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Финансовое обеспечение </a:t>
                      </a:r>
                      <a:r>
                        <a:rPr lang="ru-RU" sz="900" u="none" strike="noStrike" dirty="0" smtClean="0">
                          <a:effectLst/>
                        </a:rPr>
                        <a:t>организации ОМС за</a:t>
                      </a:r>
                      <a:r>
                        <a:rPr lang="ru-RU" sz="900" u="none" strike="noStrike" baseline="0" dirty="0" smtClean="0">
                          <a:effectLst/>
                        </a:rPr>
                        <a:t> счет неналоговых доходов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4 754,8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Финансовое обеспечение организации ОМС на территориях субъектов Российской Федерации (в части оплаты стоимости медицинской помощи, оказанной медицинскими организациями Кабардино-Балкарской Республики лицам, застрахованным в других субъектах Российской Федерации)</a:t>
                      </a: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495</a:t>
                      </a:r>
                      <a:r>
                        <a:rPr lang="ru-RU" sz="10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948,9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273 060,9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8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Иные межбюджетные на финансовое обеспечение формирования нормированного страхового запаса территориального фонда ОМС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46 956,2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16 753,6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2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межбюджетные трансферты на финансовое обеспечение осуществления денежных выплат стимулирующего характера медицинским работникам за выявление онкологических заболеваний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60092"/>
                  </a:ext>
                </a:extLst>
              </a:tr>
              <a:tr h="5124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Иные межбюджетные на дополнительное финансовое обеспечение оказания первичной медико-санитарной помощи лицам, в том числе с заболеванием и (или) подозрением на заболевание новой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коронавирусной</a:t>
                      </a:r>
                      <a:r>
                        <a:rPr lang="ru-RU" sz="900" u="none" strike="noStrike" dirty="0" smtClean="0">
                          <a:effectLst/>
                        </a:rPr>
                        <a:t> инфекцией (COVID-19),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31 088,9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31 088,5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437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межбюджетные трансферты  бюджетам Кабардино-Балкарской Республики и Карачаево-Черкесской Республики  для оплаты не принятых к оплате счетов и реестров счетов за оказанную в 2021 году медицинскую помощь в условиях круглосуточного стационара ,лицам с заболеванием и (или) подозрением на заболевание новой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коронавирусной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инфекцией (COVID-19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798 693,3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798 666,4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89220"/>
                  </a:ext>
                </a:extLst>
              </a:tr>
              <a:tr h="5124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Финансовое обеспечение мероприятий по организации дополнительного профессионального образования медицинских работников по программам повышения квалификации, а также по приобретению и ремонту медицинского оборудования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30 055,1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25 021,4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159880"/>
                  </a:ext>
                </a:extLst>
              </a:tr>
              <a:tr h="4376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Расходы бюджетов государственных внебюджетных фондов Российской Федерации на финансовое обеспечение выполнения функций аппарата государственных внебюджетных </a:t>
                      </a:r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фондов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66 682,8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53 417,2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90" marR="2990" marT="29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46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228166"/>
              </p:ext>
            </p:extLst>
          </p:nvPr>
        </p:nvGraphicFramePr>
        <p:xfrm>
          <a:off x="512989" y="1340768"/>
          <a:ext cx="404336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94163282"/>
              </p:ext>
            </p:extLst>
          </p:nvPr>
        </p:nvGraphicFramePr>
        <p:xfrm>
          <a:off x="1475656" y="1196752"/>
          <a:ext cx="728507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7" y="46484"/>
            <a:ext cx="952381" cy="952381"/>
          </a:xfrm>
          <a:prstGeom prst="rect">
            <a:avLst/>
          </a:prstGeom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779882665"/>
              </p:ext>
            </p:extLst>
          </p:nvPr>
        </p:nvGraphicFramePr>
        <p:xfrm>
          <a:off x="2267744" y="4005064"/>
          <a:ext cx="4344144" cy="253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27585" y="659824"/>
            <a:ext cx="806489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Объем средств направленных в  страховые </a:t>
            </a:r>
            <a:r>
              <a:rPr 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медицинские организации</a:t>
            </a:r>
          </a:p>
          <a:p>
            <a:pPr algn="ctr"/>
            <a:r>
              <a:rPr 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                                 по состоянию на 10.12.2022.                                  </a:t>
            </a:r>
            <a:r>
              <a:rPr lang="ru-RU" sz="1200" dirty="0"/>
              <a:t>тыс. руб.                  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649839"/>
              </p:ext>
            </p:extLst>
          </p:nvPr>
        </p:nvGraphicFramePr>
        <p:xfrm>
          <a:off x="486749" y="1700808"/>
          <a:ext cx="8229600" cy="1776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3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02">
                  <a:extLst>
                    <a:ext uri="{9D8B030D-6E8A-4147-A177-3AD203B41FA5}">
                      <a16:colId xmlns:a16="http://schemas.microsoft.com/office/drawing/2014/main" val="28554653"/>
                    </a:ext>
                  </a:extLst>
                </a:gridCol>
                <a:gridCol w="1178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8058" marR="8058" marT="805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Наименование страховой медицинской организации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8058" marR="8058" marT="8058" marB="0" anchor="b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 оплату оказанной медицинской помощи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8058" marR="8058" marT="8058" marB="0" anchor="b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 ведение дела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8058" marR="8058" marT="8058" marB="0" anchor="b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058" marR="8058" marT="80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Филиал ООО </a:t>
                      </a:r>
                      <a:r>
                        <a:rPr lang="ru-RU" sz="1200" u="none" strike="noStrike" dirty="0" smtClean="0">
                          <a:effectLst/>
                        </a:rPr>
                        <a:t>«Капитал МС" </a:t>
                      </a:r>
                      <a:r>
                        <a:rPr lang="ru-RU" sz="1200" u="none" strike="noStrike" dirty="0">
                          <a:effectLst/>
                        </a:rPr>
                        <a:t>в Кабардино-Балкарской Республике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8 307 719,8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66 473,0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58" marR="8058" marT="805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4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058" marR="8058" marT="80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Кабардино-Балкарский филиал ООО "Страховая медицинская компания </a:t>
                      </a:r>
                      <a:r>
                        <a:rPr lang="ru-RU" sz="1200" u="none" strike="noStrike" dirty="0" smtClean="0">
                          <a:effectLst/>
                        </a:rPr>
                        <a:t>РЕСО-Мед</a:t>
                      </a:r>
                      <a:r>
                        <a:rPr lang="ru-RU" sz="1200" u="none" strike="noStrike" dirty="0">
                          <a:effectLst/>
                        </a:rPr>
                        <a:t>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695 382,7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5 563,4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58" marR="8058" marT="8058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8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058" marR="8058" marT="8058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Итого: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058" marR="8058" marT="8058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9 003 102,5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58" marR="8058" marT="8058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72 036,4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58" marR="8058" marT="8058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1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283152" cy="648072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Использование медицинскими организациями средств нормированного страхового запаса территориального фонда обязательного медицинского страхования для </a:t>
            </a:r>
            <a:r>
              <a:rPr lang="ru-RU" sz="1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софинансирования</a:t>
            </a: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расходов медицинских организаций на оплату труда врачей и среднего медицинского персонала на 10.12.2022 года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524" y="1052736"/>
            <a:ext cx="8568952" cy="576063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1" y="44625"/>
            <a:ext cx="1152129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762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16632"/>
            <a:ext cx="6563072" cy="1872208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План мероприятий </a:t>
            </a:r>
            <a:b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по использованию медицинскими организациями средств нормированного страхового запаса территориального фонда обязательного медицинского страхования для финансового обеспечения мероприятий по организации дополнительного профессионального образования медицинских работников по программам повышения квалификации, а также по приобретению и проведению ремонта медицинского оборудования</a:t>
            </a:r>
            <a:b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на 2022 </a:t>
            </a:r>
            <a:r>
              <a:rPr 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год</a:t>
            </a:r>
            <a:endParaRPr lang="ru-RU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3272" y="2132856"/>
            <a:ext cx="8102286" cy="32403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16632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060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ttps://fortuna-med.ru/wp-content/uploads/2016/04/Medoborudovanie-o-vybore-nadezhnogo-postavshhik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3275281" cy="1674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ttps://sharij.net/wp-content/uploads/2020/04/Obuchenie-medicinskogo-personala-za-schet-om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651" y="836712"/>
            <a:ext cx="3310758" cy="171665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755576" y="3290263"/>
            <a:ext cx="3275281" cy="244299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Запланировано приобретение</a:t>
            </a:r>
            <a:endParaRPr lang="ru-RU" sz="1400" dirty="0"/>
          </a:p>
          <a:p>
            <a:pPr algn="ctr"/>
            <a:r>
              <a:rPr lang="en-US" sz="1400" b="1" dirty="0"/>
              <a:t>1</a:t>
            </a:r>
            <a:r>
              <a:rPr lang="ru-RU" sz="1400" b="1" dirty="0"/>
              <a:t>3 единиц медоборудования на сумму 24 825,4 тыс. руб.  </a:t>
            </a:r>
            <a:r>
              <a:rPr lang="ru-RU" sz="1400" b="1" dirty="0"/>
              <a:t>для </a:t>
            </a:r>
            <a:endParaRPr lang="ru-RU" sz="1400" b="1" dirty="0" smtClean="0"/>
          </a:p>
          <a:p>
            <a:pPr algn="ctr"/>
            <a:r>
              <a:rPr lang="en-US" sz="1400" b="1" dirty="0" smtClean="0"/>
              <a:t>7</a:t>
            </a:r>
            <a:r>
              <a:rPr lang="ru-RU" sz="1400" b="1" dirty="0" smtClean="0"/>
              <a:t> </a:t>
            </a:r>
            <a:r>
              <a:rPr lang="ru-RU" sz="1400" b="1" dirty="0"/>
              <a:t>медицинских организаций </a:t>
            </a:r>
          </a:p>
          <a:p>
            <a:pPr algn="ctr"/>
            <a:endParaRPr lang="ru-RU" sz="1400" b="1" dirty="0"/>
          </a:p>
          <a:p>
            <a:pPr algn="ctr"/>
            <a:r>
              <a:rPr lang="ru-RU" sz="1400" b="1" dirty="0"/>
              <a:t>Профинансировано приобретение </a:t>
            </a:r>
            <a:r>
              <a:rPr lang="en-US" sz="1400" b="1" dirty="0"/>
              <a:t>1</a:t>
            </a:r>
            <a:r>
              <a:rPr lang="ru-RU" sz="1400" b="1" dirty="0"/>
              <a:t>3 единиц медоборудования на сумму </a:t>
            </a:r>
            <a:r>
              <a:rPr lang="ru-RU" sz="1400" b="1" dirty="0" smtClean="0"/>
              <a:t> </a:t>
            </a:r>
            <a:r>
              <a:rPr lang="en-US" sz="1400" b="1" dirty="0"/>
              <a:t>2</a:t>
            </a:r>
            <a:r>
              <a:rPr lang="ru-RU" sz="1400" b="1" dirty="0"/>
              <a:t>4 825,4 тыс. руб. </a:t>
            </a:r>
            <a:r>
              <a:rPr lang="ru-RU" sz="1400" b="1" dirty="0"/>
              <a:t>для </a:t>
            </a:r>
            <a:endParaRPr lang="ru-RU" sz="1400" b="1" dirty="0" smtClean="0"/>
          </a:p>
          <a:p>
            <a:pPr algn="ctr"/>
            <a:r>
              <a:rPr lang="ru-RU" sz="1400" b="1" dirty="0" smtClean="0"/>
              <a:t>7 </a:t>
            </a:r>
            <a:r>
              <a:rPr lang="ru-RU" sz="1400" b="1" dirty="0"/>
              <a:t>медицинских организаций</a:t>
            </a:r>
            <a:endParaRPr lang="ru-RU" sz="1400" dirty="0"/>
          </a:p>
          <a:p>
            <a:pPr algn="ctr"/>
            <a:endParaRPr lang="ru-RU" sz="1013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33650" y="3248464"/>
            <a:ext cx="3310758" cy="24847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Запланировано обучение </a:t>
            </a:r>
            <a:r>
              <a:rPr lang="en-US" sz="1400" b="1" dirty="0"/>
              <a:t>31</a:t>
            </a:r>
            <a:r>
              <a:rPr lang="ru-RU" sz="1400" b="1" dirty="0"/>
              <a:t> специалиста на сумму </a:t>
            </a:r>
            <a:endParaRPr lang="ru-RU" sz="1400" b="1" dirty="0" smtClean="0"/>
          </a:p>
          <a:p>
            <a:pPr algn="ctr"/>
            <a:r>
              <a:rPr lang="en-US" sz="1400" b="1" dirty="0" smtClean="0"/>
              <a:t>196</a:t>
            </a:r>
            <a:r>
              <a:rPr lang="ru-RU" sz="1400" b="1" dirty="0"/>
              <a:t>,</a:t>
            </a:r>
            <a:r>
              <a:rPr lang="en-US" sz="1400" b="1" dirty="0"/>
              <a:t>0</a:t>
            </a:r>
            <a:r>
              <a:rPr lang="ru-RU" sz="1400" b="1" dirty="0"/>
              <a:t> тыс. руб.  </a:t>
            </a:r>
            <a:r>
              <a:rPr lang="ru-RU" sz="1400" b="1" dirty="0"/>
              <a:t>для </a:t>
            </a:r>
            <a:endParaRPr lang="ru-RU" sz="1400" b="1" dirty="0" smtClean="0"/>
          </a:p>
          <a:p>
            <a:pPr algn="ctr"/>
            <a:r>
              <a:rPr lang="en-US" sz="1400" b="1" dirty="0" smtClean="0"/>
              <a:t>3</a:t>
            </a:r>
            <a:r>
              <a:rPr lang="ru-RU" sz="1400" b="1" dirty="0" smtClean="0"/>
              <a:t> </a:t>
            </a:r>
            <a:r>
              <a:rPr lang="ru-RU" sz="1400" b="1" dirty="0"/>
              <a:t>медицинских </a:t>
            </a:r>
            <a:r>
              <a:rPr lang="ru-RU" sz="1400" b="1" dirty="0" smtClean="0"/>
              <a:t>организаций</a:t>
            </a:r>
            <a:endParaRPr lang="ru-RU" sz="1400" b="1" dirty="0"/>
          </a:p>
          <a:p>
            <a:pPr algn="ctr"/>
            <a:endParaRPr lang="ru-RU" sz="1400" b="1" dirty="0"/>
          </a:p>
          <a:p>
            <a:pPr algn="ctr"/>
            <a:r>
              <a:rPr lang="ru-RU" sz="1400" b="1" dirty="0"/>
              <a:t>Прошли обучение за счет средств НСЗ </a:t>
            </a:r>
            <a:r>
              <a:rPr lang="en-US" sz="1400" b="1" dirty="0"/>
              <a:t>31</a:t>
            </a:r>
            <a:r>
              <a:rPr lang="ru-RU" sz="1400" b="1" dirty="0"/>
              <a:t> специалист на сумму </a:t>
            </a:r>
            <a:endParaRPr lang="ru-RU" sz="1400" b="1" dirty="0" smtClean="0"/>
          </a:p>
          <a:p>
            <a:pPr algn="ctr"/>
            <a:r>
              <a:rPr lang="en-US" sz="1400" b="1" dirty="0" smtClean="0"/>
              <a:t>196,00 </a:t>
            </a:r>
            <a:r>
              <a:rPr lang="ru-RU" sz="1400" b="1" dirty="0"/>
              <a:t>тыс. руб. </a:t>
            </a:r>
            <a:r>
              <a:rPr lang="ru-RU" sz="1400" b="1" dirty="0"/>
              <a:t>для </a:t>
            </a:r>
            <a:endParaRPr lang="ru-RU" sz="1400" b="1" dirty="0" smtClean="0"/>
          </a:p>
          <a:p>
            <a:pPr algn="ctr"/>
            <a:r>
              <a:rPr lang="en-US" sz="1400" b="1" dirty="0" smtClean="0"/>
              <a:t>3</a:t>
            </a:r>
            <a:r>
              <a:rPr lang="ru-RU" sz="1400" b="1" dirty="0" smtClean="0"/>
              <a:t> </a:t>
            </a:r>
            <a:r>
              <a:rPr lang="ru-RU" sz="1400" b="1" dirty="0"/>
              <a:t>медицинских организаций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2678010" y="2718748"/>
            <a:ext cx="358973" cy="364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/>
          </a:p>
        </p:txBody>
      </p:sp>
      <p:sp>
        <p:nvSpPr>
          <p:cNvPr id="16" name="Стрелка вниз 15"/>
          <p:cNvSpPr/>
          <p:nvPr/>
        </p:nvSpPr>
        <p:spPr>
          <a:xfrm>
            <a:off x="6107011" y="2718748"/>
            <a:ext cx="358973" cy="364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/>
          </a:p>
        </p:txBody>
      </p:sp>
    </p:spTree>
    <p:extLst>
      <p:ext uri="{BB962C8B-B14F-4D97-AF65-F5344CB8AC3E}">
        <p14:creationId xmlns:p14="http://schemas.microsoft.com/office/powerpoint/2010/main" val="252672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067128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Использование медицинскими организациями средств нормированного страхового запаса территориального фонда обязательного медицинского страхования для финансового обеспечения мероприятий по приобретению медицинского оборудования  за 2022 год</a:t>
            </a:r>
            <a:b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ru-RU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490386"/>
              </p:ext>
            </p:extLst>
          </p:nvPr>
        </p:nvGraphicFramePr>
        <p:xfrm>
          <a:off x="457200" y="1125538"/>
          <a:ext cx="8435279" cy="5407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874">
                  <a:extLst>
                    <a:ext uri="{9D8B030D-6E8A-4147-A177-3AD203B41FA5}">
                      <a16:colId xmlns:a16="http://schemas.microsoft.com/office/drawing/2014/main" val="2934228055"/>
                    </a:ext>
                  </a:extLst>
                </a:gridCol>
                <a:gridCol w="2806459">
                  <a:extLst>
                    <a:ext uri="{9D8B030D-6E8A-4147-A177-3AD203B41FA5}">
                      <a16:colId xmlns:a16="http://schemas.microsoft.com/office/drawing/2014/main" val="1366069422"/>
                    </a:ext>
                  </a:extLst>
                </a:gridCol>
                <a:gridCol w="3099922">
                  <a:extLst>
                    <a:ext uri="{9D8B030D-6E8A-4147-A177-3AD203B41FA5}">
                      <a16:colId xmlns:a16="http://schemas.microsoft.com/office/drawing/2014/main" val="171965358"/>
                    </a:ext>
                  </a:extLst>
                </a:gridCol>
                <a:gridCol w="590461">
                  <a:extLst>
                    <a:ext uri="{9D8B030D-6E8A-4147-A177-3AD203B41FA5}">
                      <a16:colId xmlns:a16="http://schemas.microsoft.com/office/drawing/2014/main" val="107820655"/>
                    </a:ext>
                  </a:extLst>
                </a:gridCol>
                <a:gridCol w="811884">
                  <a:extLst>
                    <a:ext uri="{9D8B030D-6E8A-4147-A177-3AD203B41FA5}">
                      <a16:colId xmlns:a16="http://schemas.microsoft.com/office/drawing/2014/main" val="3310818836"/>
                    </a:ext>
                  </a:extLst>
                </a:gridCol>
                <a:gridCol w="748679">
                  <a:extLst>
                    <a:ext uri="{9D8B030D-6E8A-4147-A177-3AD203B41FA5}">
                      <a16:colId xmlns:a16="http://schemas.microsoft.com/office/drawing/2014/main" val="893833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/>
                        <a:t>Название МО</a:t>
                      </a:r>
                    </a:p>
                  </a:txBody>
                  <a:tcPr marL="6792" marR="6792" marT="6792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/>
                        <a:t>Наименование мероприятия</a:t>
                      </a:r>
                    </a:p>
                  </a:txBody>
                  <a:tcPr marL="6792" marR="6792" marT="6792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/>
                        <a:t>кол-во</a:t>
                      </a:r>
                    </a:p>
                  </a:txBody>
                  <a:tcPr marL="6792" marR="6792" marT="6792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/>
                        <a:t>План</a:t>
                      </a:r>
                    </a:p>
                  </a:txBody>
                  <a:tcPr marL="6792" marR="6792" marT="6792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 marL="6792" marR="6792" marT="6792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846140"/>
                  </a:ext>
                </a:extLst>
              </a:tr>
              <a:tr h="42045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ГБУЗ "Городская поликлиника № 3"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11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Нальчик</a:t>
                      </a:r>
                      <a:endParaRPr lang="ru-RU" sz="11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Анализатор биохимический, 261770</a:t>
                      </a: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702,88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702,88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005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Анализатор гематологический, 130690</a:t>
                      </a: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665, 78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665, 78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18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Аудиометр, 288360</a:t>
                      </a: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502,97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502,97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372333"/>
                  </a:ext>
                </a:extLst>
              </a:tr>
              <a:tr h="12241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Вытяжной шкаф, 181470</a:t>
                      </a: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320,28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320,28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751430"/>
                  </a:ext>
                </a:extLst>
              </a:tr>
              <a:tr h="404728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ГБУЗ "Республиканская клиническая больница" Минздрава КБР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Портативный диагностический комплекс для ультразвуковых исследований, 260250</a:t>
                      </a: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577,00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577,00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994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effectLst/>
                        </a:rPr>
                        <a:t>ГБУЗ "Центральная районная больница" 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Зольского</a:t>
                      </a:r>
                      <a:r>
                        <a:rPr lang="ru-RU" sz="1100" u="none" strike="noStrike" dirty="0" smtClean="0">
                          <a:effectLst/>
                        </a:rPr>
                        <a:t> м. р.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Коагулометр</a:t>
                      </a: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ИВД, амбулаторный автоматический, 261740</a:t>
                      </a: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780,00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780,00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253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effectLst/>
                        </a:rPr>
                        <a:t>ГБУЗ "Центральная районная больница" Эльбрусского м. р.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Наркозно-дыхательный аппарат, 275750</a:t>
                      </a: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290,86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290,86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20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Аппарат искусственной вентиляции легких общего назначения для интенсивной терапии, 232870</a:t>
                      </a: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826,25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826,25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608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ГБУЗ "Центральная районная больница </a:t>
                      </a:r>
                      <a:endParaRPr kumimoji="0" lang="ru-RU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</a:t>
                      </a: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Хацукова А.А."</a:t>
                      </a: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Коагулометр</a:t>
                      </a: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лабораторный ИВД, полуавтоматический, 261210</a:t>
                      </a: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344,79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344,79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697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ГБУЗ "Центральная районная больница" Черекского м. р</a:t>
                      </a: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 ультразвуковой визуализации универсальная, 260250</a:t>
                      </a: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334,02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334,02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049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ГБУЗ "Стоматологическая поликлиника" </a:t>
                      </a:r>
                      <a:endParaRPr kumimoji="0" lang="ru-RU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Терек</a:t>
                      </a: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Установка стоматологическая, 119630</a:t>
                      </a: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480,56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480,56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2" marR="6792" marT="679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194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effectLst/>
                        </a:rPr>
                        <a:t>24 825,39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effectLst/>
                        </a:rPr>
                        <a:t>24 825,39</a:t>
                      </a:r>
                      <a:endParaRPr kumimoji="0"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951864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87923"/>
            <a:ext cx="1152128" cy="103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142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365504" cy="792088"/>
          </a:xfrm>
        </p:spPr>
        <p:txBody>
          <a:bodyPr anchor="ctr">
            <a:normAutofit/>
          </a:bodyPr>
          <a:lstStyle/>
          <a:p>
            <a:pPr algn="ctr"/>
            <a:r>
              <a:rPr 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По организации дополнительного профессионального образования </a:t>
            </a:r>
            <a:br>
              <a:rPr 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медицинских работников по программам повышения квалификации (тыс. руб.)</a:t>
            </a:r>
            <a:endParaRPr lang="ru-RU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549317"/>
              </p:ext>
            </p:extLst>
          </p:nvPr>
        </p:nvGraphicFramePr>
        <p:xfrm>
          <a:off x="457200" y="1935163"/>
          <a:ext cx="8229600" cy="2069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944">
                  <a:extLst>
                    <a:ext uri="{9D8B030D-6E8A-4147-A177-3AD203B41FA5}">
                      <a16:colId xmlns:a16="http://schemas.microsoft.com/office/drawing/2014/main" val="336844727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55214557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240482104"/>
                    </a:ext>
                  </a:extLst>
                </a:gridCol>
                <a:gridCol w="658416">
                  <a:extLst>
                    <a:ext uri="{9D8B030D-6E8A-4147-A177-3AD203B41FA5}">
                      <a16:colId xmlns:a16="http://schemas.microsoft.com/office/drawing/2014/main" val="3993472386"/>
                    </a:ext>
                  </a:extLst>
                </a:gridCol>
              </a:tblGrid>
              <a:tr h="510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Название МО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Количество человек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План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276349"/>
                  </a:ext>
                </a:extLst>
              </a:tr>
              <a:tr h="3898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ГБУЗ "Городская поликлиника № 3" г. о. Нальчик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42,0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42,0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919736"/>
                  </a:ext>
                </a:extLst>
              </a:tr>
              <a:tr h="3898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ГБУЗ "Онкологический диспансер" Минздрава КБР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92,0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92,0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699312"/>
                  </a:ext>
                </a:extLst>
              </a:tr>
              <a:tr h="3898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ГБУЗ "Республиканская клиническая больница" Минздрава КБР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62,0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62,0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548842"/>
                  </a:ext>
                </a:extLst>
              </a:tr>
              <a:tr h="3898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196,0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196,0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54486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88639"/>
            <a:ext cx="1224136" cy="11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853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526</TotalTime>
  <Words>1172</Words>
  <Application>Microsoft Office PowerPoint</Application>
  <PresentationFormat>Экран (4:3)</PresentationFormat>
  <Paragraphs>287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Constantia</vt:lpstr>
      <vt:lpstr>Times New Roman</vt:lpstr>
      <vt:lpstr>Wingdings 2</vt:lpstr>
      <vt:lpstr>Поток</vt:lpstr>
      <vt:lpstr>Территориальный фонд обязательного медицинского страхования Кабардино-Балкарской Республики</vt:lpstr>
      <vt:lpstr>Презентация PowerPoint</vt:lpstr>
      <vt:lpstr>Презентация PowerPoint</vt:lpstr>
      <vt:lpstr>Презентация PowerPoint</vt:lpstr>
      <vt:lpstr>Использование медицинскими организациями средств нормированного страхового запаса территориального фонда обязательного медицинского страхования для софинансирования расходов медицинских организаций на оплату труда врачей и среднего медицинского персонала на 10.12.2022 года</vt:lpstr>
      <vt:lpstr>План мероприятий  по использованию медицинскими организациями средств нормированного страхового запаса территориального фонда обязательного медицинского страхования для финансового обеспечения мероприятий по организации дополнительного профессионального образования медицинских работников по программам повышения квалификации, а также по приобретению и проведению ремонта медицинского оборудования  на 2022 год</vt:lpstr>
      <vt:lpstr>Презентация PowerPoint</vt:lpstr>
      <vt:lpstr>Использование медицинскими организациями средств нормированного страхового запаса территориального фонда обязательного медицинского страхования для финансового обеспечения мероприятий по приобретению медицинского оборудования  за 2022 год </vt:lpstr>
      <vt:lpstr>По организации дополнительного профессионального образования  медицинских работников по программам повышения квалификации (тыс. руб.)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доходов бюджета Территориального фонда ОМС КБР</dc:title>
  <dc:creator>000003</dc:creator>
  <cp:lastModifiedBy>E P. D</cp:lastModifiedBy>
  <cp:revision>106</cp:revision>
  <cp:lastPrinted>2022-12-15T13:07:51Z</cp:lastPrinted>
  <dcterms:created xsi:type="dcterms:W3CDTF">2015-10-20T08:04:37Z</dcterms:created>
  <dcterms:modified xsi:type="dcterms:W3CDTF">2022-12-15T14:28:48Z</dcterms:modified>
</cp:coreProperties>
</file>