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64" r:id="rId2"/>
    <p:sldId id="265" r:id="rId3"/>
    <p:sldId id="266" r:id="rId4"/>
    <p:sldId id="267" r:id="rId5"/>
    <p:sldId id="262" r:id="rId6"/>
    <p:sldId id="269" r:id="rId7"/>
    <p:sldId id="270" r:id="rId8"/>
    <p:sldId id="273" r:id="rId9"/>
    <p:sldId id="271" r:id="rId10"/>
    <p:sldId id="272" r:id="rId11"/>
    <p:sldId id="268" r:id="rId12"/>
  </p:sldIdLst>
  <p:sldSz cx="9144000" cy="6858000" type="screen4x3"/>
  <p:notesSz cx="6797675" cy="9926638"/>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3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36E347F-2B18-4834-806A-D5F6AD055184}"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ru-RU"/>
        </a:p>
      </dgm:t>
    </dgm:pt>
    <dgm:pt modelId="{9471DDCA-ED99-4BC7-AB50-61F1322F4EAC}">
      <dgm:prSet custT="1"/>
      <dgm:spPr/>
      <dgm:t>
        <a:bodyPr/>
        <a:lstStyle/>
        <a:p>
          <a:pPr rtl="0"/>
          <a:r>
            <a:rPr lang="ru-RU" sz="1400" dirty="0" smtClean="0"/>
            <a:t>расчеты за медицинскую помощь, оказанную за пределами республики лицам, застрахованным по обязательному медицинскому страхованию в Кабардино-Балкарской Республике – 832 953 400,00 рублей (источник формирования – субвенции из бюджета Федерального фонда)</a:t>
          </a:r>
          <a:endParaRPr lang="ru-RU" sz="1400" dirty="0">
            <a:solidFill>
              <a:schemeClr val="accent5">
                <a:lumMod val="50000"/>
              </a:schemeClr>
            </a:solidFill>
          </a:endParaRPr>
        </a:p>
      </dgm:t>
    </dgm:pt>
    <dgm:pt modelId="{98DD84FF-4D2B-4E82-B919-6FDD222DBAFA}" type="parTrans" cxnId="{B2A9E648-C0B2-4164-8DD2-7A994AA8E74B}">
      <dgm:prSet/>
      <dgm:spPr/>
      <dgm:t>
        <a:bodyPr/>
        <a:lstStyle/>
        <a:p>
          <a:endParaRPr lang="ru-RU"/>
        </a:p>
      </dgm:t>
    </dgm:pt>
    <dgm:pt modelId="{FC4C1EF1-9956-4EF7-AC63-ECDFFACC246D}" type="sibTrans" cxnId="{B2A9E648-C0B2-4164-8DD2-7A994AA8E74B}">
      <dgm:prSet/>
      <dgm:spPr/>
      <dgm:t>
        <a:bodyPr/>
        <a:lstStyle/>
        <a:p>
          <a:endParaRPr lang="ru-RU"/>
        </a:p>
      </dgm:t>
    </dgm:pt>
    <dgm:pt modelId="{F4521852-4001-4516-AE8A-9BB8981C1E1D}">
      <dgm:prSet custT="1"/>
      <dgm:spPr/>
      <dgm:t>
        <a:bodyPr/>
        <a:lstStyle/>
        <a:p>
          <a:pPr rtl="0"/>
          <a:r>
            <a:rPr lang="ru-RU" sz="1400" dirty="0" smtClean="0"/>
            <a:t>расчеты за медицинскую помощь, оказанную медицинскими организациями Кабардино-Балкарской Республики лицам, застрахованным по обязательному медицинскому страхованию в других субъектах Российской Федерации - 520 900 000,00 рублей (источник формирования – за счет средств межбюджетных трансфертов, поступающих от ТФОМС других субъектов)</a:t>
          </a:r>
          <a:endParaRPr lang="ru-RU" sz="1400" dirty="0">
            <a:solidFill>
              <a:schemeClr val="accent5">
                <a:lumMod val="50000"/>
              </a:schemeClr>
            </a:solidFill>
          </a:endParaRPr>
        </a:p>
      </dgm:t>
    </dgm:pt>
    <dgm:pt modelId="{F0780B25-ABFF-43A0-A426-34E4B02B5CC8}" type="parTrans" cxnId="{9821E2E7-D865-477B-B1BC-0308EE7DAE62}">
      <dgm:prSet/>
      <dgm:spPr/>
      <dgm:t>
        <a:bodyPr/>
        <a:lstStyle/>
        <a:p>
          <a:endParaRPr lang="ru-RU"/>
        </a:p>
      </dgm:t>
    </dgm:pt>
    <dgm:pt modelId="{998B1CC0-F6CB-438F-84F0-2DA14DBF25F2}" type="sibTrans" cxnId="{9821E2E7-D865-477B-B1BC-0308EE7DAE62}">
      <dgm:prSet/>
      <dgm:spPr/>
      <dgm:t>
        <a:bodyPr/>
        <a:lstStyle/>
        <a:p>
          <a:endParaRPr lang="ru-RU"/>
        </a:p>
      </dgm:t>
    </dgm:pt>
    <dgm:pt modelId="{79FC566B-1A83-4EDC-9864-37BA2CAFF9BA}">
      <dgm:prSet custT="1"/>
      <dgm:spPr/>
      <dgm:t>
        <a:bodyPr/>
        <a:lstStyle/>
        <a:p>
          <a:pPr rtl="0"/>
          <a:r>
            <a:rPr lang="ru-RU" sz="1400" dirty="0" smtClean="0"/>
            <a:t>финансовое обеспечения мероприятий по организации дополнительного профессионального образования медицинских работников по программам повышения квалификации, а также по приобретению и проведению ремонта медицинского оборудования – 30 319 300,00 рублей (источник формирования – за счет средств от применения санкций к медицинским организациям за нарушения, выявленные при проведении контроля объемов, сроков, качества и условий предоставления медицинской помощи, в размере, установленном ч.6.3 ст.26 Федерального закона от 29.11.2010 № 326-ФЗ)</a:t>
          </a:r>
          <a:endParaRPr lang="ru-RU" sz="1400" dirty="0" smtClean="0">
            <a:solidFill>
              <a:schemeClr val="accent5">
                <a:lumMod val="50000"/>
              </a:schemeClr>
            </a:solidFill>
          </a:endParaRPr>
        </a:p>
      </dgm:t>
    </dgm:pt>
    <dgm:pt modelId="{C5B4E95C-39A0-4C88-9336-B67E6A42ADC1}" type="parTrans" cxnId="{F313BA58-AF0E-4E98-8EBB-4EBE693DBDDD}">
      <dgm:prSet/>
      <dgm:spPr/>
      <dgm:t>
        <a:bodyPr/>
        <a:lstStyle/>
        <a:p>
          <a:endParaRPr lang="ru-RU"/>
        </a:p>
      </dgm:t>
    </dgm:pt>
    <dgm:pt modelId="{A45C235B-33F2-4230-934C-37C92343FF8B}" type="sibTrans" cxnId="{F313BA58-AF0E-4E98-8EBB-4EBE693DBDDD}">
      <dgm:prSet/>
      <dgm:spPr/>
      <dgm:t>
        <a:bodyPr/>
        <a:lstStyle/>
        <a:p>
          <a:endParaRPr lang="ru-RU"/>
        </a:p>
      </dgm:t>
    </dgm:pt>
    <dgm:pt modelId="{D03FB4BA-9603-4D6D-96C3-B21FFE6CE9A3}">
      <dgm:prSet custT="1"/>
      <dgm:spPr/>
      <dgm:t>
        <a:bodyPr/>
        <a:lstStyle/>
        <a:p>
          <a:pPr rtl="0"/>
          <a:r>
            <a:rPr lang="ru-RU" sz="1400" dirty="0" smtClean="0"/>
            <a:t>софинансирование расходов медицинских организаций на оплату труда врачей и среднего медицинского персонала – 32 701 400,00 рублей (межбюджетные трансферты на финансовое обеспечение формирования нормированного страхового запаса территориального фонда обязательного медицинского страхования)</a:t>
          </a:r>
          <a:endParaRPr lang="ru-RU" sz="1400" dirty="0">
            <a:solidFill>
              <a:schemeClr val="accent5">
                <a:lumMod val="50000"/>
              </a:schemeClr>
            </a:solidFill>
          </a:endParaRPr>
        </a:p>
      </dgm:t>
    </dgm:pt>
    <dgm:pt modelId="{F5D9157D-F923-4D17-BC0F-8AD80D99743A}" type="parTrans" cxnId="{8EF20B7F-4007-4B57-9A3A-2595702E9624}">
      <dgm:prSet/>
      <dgm:spPr/>
      <dgm:t>
        <a:bodyPr/>
        <a:lstStyle/>
        <a:p>
          <a:endParaRPr lang="ru-RU"/>
        </a:p>
      </dgm:t>
    </dgm:pt>
    <dgm:pt modelId="{E02FD46E-4B9A-4114-B132-4073C1791831}" type="sibTrans" cxnId="{8EF20B7F-4007-4B57-9A3A-2595702E9624}">
      <dgm:prSet/>
      <dgm:spPr/>
      <dgm:t>
        <a:bodyPr/>
        <a:lstStyle/>
        <a:p>
          <a:endParaRPr lang="ru-RU"/>
        </a:p>
      </dgm:t>
    </dgm:pt>
    <dgm:pt modelId="{894171ED-1E65-4A42-9542-0D72BDB733E6}" type="pres">
      <dgm:prSet presAssocID="{A36E347F-2B18-4834-806A-D5F6AD055184}" presName="Name0" presStyleCnt="0">
        <dgm:presLayoutVars>
          <dgm:chPref val="3"/>
          <dgm:dir/>
          <dgm:animLvl val="lvl"/>
          <dgm:resizeHandles/>
        </dgm:presLayoutVars>
      </dgm:prSet>
      <dgm:spPr/>
      <dgm:t>
        <a:bodyPr/>
        <a:lstStyle/>
        <a:p>
          <a:endParaRPr lang="ru-RU"/>
        </a:p>
      </dgm:t>
    </dgm:pt>
    <dgm:pt modelId="{E9717D63-5266-48B7-A217-F1909A09D962}" type="pres">
      <dgm:prSet presAssocID="{9471DDCA-ED99-4BC7-AB50-61F1322F4EAC}" presName="horFlow" presStyleCnt="0"/>
      <dgm:spPr/>
    </dgm:pt>
    <dgm:pt modelId="{19AA3483-6247-420C-A307-8797F39D772E}" type="pres">
      <dgm:prSet presAssocID="{9471DDCA-ED99-4BC7-AB50-61F1322F4EAC}" presName="bigChev" presStyleLbl="node1" presStyleIdx="0" presStyleCnt="4" custScaleX="446187" custScaleY="145826"/>
      <dgm:spPr/>
      <dgm:t>
        <a:bodyPr/>
        <a:lstStyle/>
        <a:p>
          <a:endParaRPr lang="ru-RU"/>
        </a:p>
      </dgm:t>
    </dgm:pt>
    <dgm:pt modelId="{3D341E12-737B-411D-8125-DBD9C4329F0D}" type="pres">
      <dgm:prSet presAssocID="{9471DDCA-ED99-4BC7-AB50-61F1322F4EAC}" presName="vSp" presStyleCnt="0"/>
      <dgm:spPr/>
    </dgm:pt>
    <dgm:pt modelId="{F07C8879-19A9-4628-BBA3-4759B57261CA}" type="pres">
      <dgm:prSet presAssocID="{F4521852-4001-4516-AE8A-9BB8981C1E1D}" presName="horFlow" presStyleCnt="0"/>
      <dgm:spPr/>
    </dgm:pt>
    <dgm:pt modelId="{322C0674-40EC-4A41-9D91-9BCF74132B71}" type="pres">
      <dgm:prSet presAssocID="{F4521852-4001-4516-AE8A-9BB8981C1E1D}" presName="bigChev" presStyleLbl="node1" presStyleIdx="1" presStyleCnt="4" custScaleX="445702" custScaleY="159040" custLinFactNeighborX="0" custLinFactNeighborY="-2548"/>
      <dgm:spPr/>
      <dgm:t>
        <a:bodyPr/>
        <a:lstStyle/>
        <a:p>
          <a:endParaRPr lang="ru-RU"/>
        </a:p>
      </dgm:t>
    </dgm:pt>
    <dgm:pt modelId="{4FF7B2A7-89ED-4AB6-8604-E400468F816F}" type="pres">
      <dgm:prSet presAssocID="{F4521852-4001-4516-AE8A-9BB8981C1E1D}" presName="vSp" presStyleCnt="0"/>
      <dgm:spPr/>
    </dgm:pt>
    <dgm:pt modelId="{50F27FBA-A6E3-4AC7-9625-F068A99B8890}" type="pres">
      <dgm:prSet presAssocID="{79FC566B-1A83-4EDC-9864-37BA2CAFF9BA}" presName="horFlow" presStyleCnt="0"/>
      <dgm:spPr/>
    </dgm:pt>
    <dgm:pt modelId="{05C922F8-E1D4-491D-99BE-402BE363ABD8}" type="pres">
      <dgm:prSet presAssocID="{79FC566B-1A83-4EDC-9864-37BA2CAFF9BA}" presName="bigChev" presStyleLbl="node1" presStyleIdx="2" presStyleCnt="4" custScaleX="446187" custScaleY="220024"/>
      <dgm:spPr/>
      <dgm:t>
        <a:bodyPr/>
        <a:lstStyle/>
        <a:p>
          <a:endParaRPr lang="ru-RU"/>
        </a:p>
      </dgm:t>
    </dgm:pt>
    <dgm:pt modelId="{FEEE9CE3-8E7C-4EF0-9804-1EDE4DFC822B}" type="pres">
      <dgm:prSet presAssocID="{79FC566B-1A83-4EDC-9864-37BA2CAFF9BA}" presName="vSp" presStyleCnt="0"/>
      <dgm:spPr/>
    </dgm:pt>
    <dgm:pt modelId="{5BD623EF-121C-46F6-AD0F-F484318253FA}" type="pres">
      <dgm:prSet presAssocID="{D03FB4BA-9603-4D6D-96C3-B21FFE6CE9A3}" presName="horFlow" presStyleCnt="0"/>
      <dgm:spPr/>
    </dgm:pt>
    <dgm:pt modelId="{704F9064-D1C2-45F5-B50E-C5AB496782FE}" type="pres">
      <dgm:prSet presAssocID="{D03FB4BA-9603-4D6D-96C3-B21FFE6CE9A3}" presName="bigChev" presStyleLbl="node1" presStyleIdx="3" presStyleCnt="4" custScaleX="446187" custScaleY="117642"/>
      <dgm:spPr/>
      <dgm:t>
        <a:bodyPr/>
        <a:lstStyle/>
        <a:p>
          <a:endParaRPr lang="ru-RU"/>
        </a:p>
      </dgm:t>
    </dgm:pt>
  </dgm:ptLst>
  <dgm:cxnLst>
    <dgm:cxn modelId="{0090B153-EFDB-4193-AFE0-56306B3B2635}" type="presOf" srcId="{D03FB4BA-9603-4D6D-96C3-B21FFE6CE9A3}" destId="{704F9064-D1C2-45F5-B50E-C5AB496782FE}" srcOrd="0" destOrd="0" presId="urn:microsoft.com/office/officeart/2005/8/layout/lProcess3"/>
    <dgm:cxn modelId="{108283BC-B90A-4F14-A153-E11C6A3A581B}" type="presOf" srcId="{9471DDCA-ED99-4BC7-AB50-61F1322F4EAC}" destId="{19AA3483-6247-420C-A307-8797F39D772E}" srcOrd="0" destOrd="0" presId="urn:microsoft.com/office/officeart/2005/8/layout/lProcess3"/>
    <dgm:cxn modelId="{BF145026-3578-4C81-9855-E11CAB030216}" type="presOf" srcId="{A36E347F-2B18-4834-806A-D5F6AD055184}" destId="{894171ED-1E65-4A42-9542-0D72BDB733E6}" srcOrd="0" destOrd="0" presId="urn:microsoft.com/office/officeart/2005/8/layout/lProcess3"/>
    <dgm:cxn modelId="{D67FF01D-DB88-46CE-B664-41C157FA3F07}" type="presOf" srcId="{F4521852-4001-4516-AE8A-9BB8981C1E1D}" destId="{322C0674-40EC-4A41-9D91-9BCF74132B71}" srcOrd="0" destOrd="0" presId="urn:microsoft.com/office/officeart/2005/8/layout/lProcess3"/>
    <dgm:cxn modelId="{8EF20B7F-4007-4B57-9A3A-2595702E9624}" srcId="{A36E347F-2B18-4834-806A-D5F6AD055184}" destId="{D03FB4BA-9603-4D6D-96C3-B21FFE6CE9A3}" srcOrd="3" destOrd="0" parTransId="{F5D9157D-F923-4D17-BC0F-8AD80D99743A}" sibTransId="{E02FD46E-4B9A-4114-B132-4073C1791831}"/>
    <dgm:cxn modelId="{B2A9E648-C0B2-4164-8DD2-7A994AA8E74B}" srcId="{A36E347F-2B18-4834-806A-D5F6AD055184}" destId="{9471DDCA-ED99-4BC7-AB50-61F1322F4EAC}" srcOrd="0" destOrd="0" parTransId="{98DD84FF-4D2B-4E82-B919-6FDD222DBAFA}" sibTransId="{FC4C1EF1-9956-4EF7-AC63-ECDFFACC246D}"/>
    <dgm:cxn modelId="{9821E2E7-D865-477B-B1BC-0308EE7DAE62}" srcId="{A36E347F-2B18-4834-806A-D5F6AD055184}" destId="{F4521852-4001-4516-AE8A-9BB8981C1E1D}" srcOrd="1" destOrd="0" parTransId="{F0780B25-ABFF-43A0-A426-34E4B02B5CC8}" sibTransId="{998B1CC0-F6CB-438F-84F0-2DA14DBF25F2}"/>
    <dgm:cxn modelId="{99BEAB71-134B-4AFF-A29B-80E3E5B535BB}" type="presOf" srcId="{79FC566B-1A83-4EDC-9864-37BA2CAFF9BA}" destId="{05C922F8-E1D4-491D-99BE-402BE363ABD8}" srcOrd="0" destOrd="0" presId="urn:microsoft.com/office/officeart/2005/8/layout/lProcess3"/>
    <dgm:cxn modelId="{F313BA58-AF0E-4E98-8EBB-4EBE693DBDDD}" srcId="{A36E347F-2B18-4834-806A-D5F6AD055184}" destId="{79FC566B-1A83-4EDC-9864-37BA2CAFF9BA}" srcOrd="2" destOrd="0" parTransId="{C5B4E95C-39A0-4C88-9336-B67E6A42ADC1}" sibTransId="{A45C235B-33F2-4230-934C-37C92343FF8B}"/>
    <dgm:cxn modelId="{E76C1D5B-6C10-43EA-BCB1-7CA0EFC0CC71}" type="presParOf" srcId="{894171ED-1E65-4A42-9542-0D72BDB733E6}" destId="{E9717D63-5266-48B7-A217-F1909A09D962}" srcOrd="0" destOrd="0" presId="urn:microsoft.com/office/officeart/2005/8/layout/lProcess3"/>
    <dgm:cxn modelId="{BC41875D-9601-43F6-B918-D23CBC7DC059}" type="presParOf" srcId="{E9717D63-5266-48B7-A217-F1909A09D962}" destId="{19AA3483-6247-420C-A307-8797F39D772E}" srcOrd="0" destOrd="0" presId="urn:microsoft.com/office/officeart/2005/8/layout/lProcess3"/>
    <dgm:cxn modelId="{E065F98E-1777-4DFE-B4B6-89530007C4E5}" type="presParOf" srcId="{894171ED-1E65-4A42-9542-0D72BDB733E6}" destId="{3D341E12-737B-411D-8125-DBD9C4329F0D}" srcOrd="1" destOrd="0" presId="urn:microsoft.com/office/officeart/2005/8/layout/lProcess3"/>
    <dgm:cxn modelId="{E980A80B-5C6C-462C-AC92-E4946AA595D1}" type="presParOf" srcId="{894171ED-1E65-4A42-9542-0D72BDB733E6}" destId="{F07C8879-19A9-4628-BBA3-4759B57261CA}" srcOrd="2" destOrd="0" presId="urn:microsoft.com/office/officeart/2005/8/layout/lProcess3"/>
    <dgm:cxn modelId="{F813DFB1-4FC8-4685-BD3F-23FDFDC2A648}" type="presParOf" srcId="{F07C8879-19A9-4628-BBA3-4759B57261CA}" destId="{322C0674-40EC-4A41-9D91-9BCF74132B71}" srcOrd="0" destOrd="0" presId="urn:microsoft.com/office/officeart/2005/8/layout/lProcess3"/>
    <dgm:cxn modelId="{454A6AFB-F8C5-4FFD-A264-EF4CCAB87CB1}" type="presParOf" srcId="{894171ED-1E65-4A42-9542-0D72BDB733E6}" destId="{4FF7B2A7-89ED-4AB6-8604-E400468F816F}" srcOrd="3" destOrd="0" presId="urn:microsoft.com/office/officeart/2005/8/layout/lProcess3"/>
    <dgm:cxn modelId="{DCF8E672-394E-47D9-B5FF-0D7BE2F024F9}" type="presParOf" srcId="{894171ED-1E65-4A42-9542-0D72BDB733E6}" destId="{50F27FBA-A6E3-4AC7-9625-F068A99B8890}" srcOrd="4" destOrd="0" presId="urn:microsoft.com/office/officeart/2005/8/layout/lProcess3"/>
    <dgm:cxn modelId="{BC8BBEA3-0AD9-4505-835F-ABA4BBA65609}" type="presParOf" srcId="{50F27FBA-A6E3-4AC7-9625-F068A99B8890}" destId="{05C922F8-E1D4-491D-99BE-402BE363ABD8}" srcOrd="0" destOrd="0" presId="urn:microsoft.com/office/officeart/2005/8/layout/lProcess3"/>
    <dgm:cxn modelId="{1C2F42CE-5882-4199-9034-2C64D0BD6A76}" type="presParOf" srcId="{894171ED-1E65-4A42-9542-0D72BDB733E6}" destId="{FEEE9CE3-8E7C-4EF0-9804-1EDE4DFC822B}" srcOrd="5" destOrd="0" presId="urn:microsoft.com/office/officeart/2005/8/layout/lProcess3"/>
    <dgm:cxn modelId="{91527CB6-601B-43B3-B131-ADB8C94497CD}" type="presParOf" srcId="{894171ED-1E65-4A42-9542-0D72BDB733E6}" destId="{5BD623EF-121C-46F6-AD0F-F484318253FA}" srcOrd="6" destOrd="0" presId="urn:microsoft.com/office/officeart/2005/8/layout/lProcess3"/>
    <dgm:cxn modelId="{77CE265E-6819-495C-B9E4-0DD219045FF5}" type="presParOf" srcId="{5BD623EF-121C-46F6-AD0F-F484318253FA}" destId="{704F9064-D1C2-45F5-B50E-C5AB496782FE}" srcOrd="0"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687C12A-BDA1-433F-B247-F3663649772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890F211B-0C44-4B1E-9734-732E39CBD53B}">
      <dgm:prSet custT="1"/>
      <dgm:spPr/>
      <dgm:t>
        <a:bodyPr/>
        <a:lstStyle/>
        <a:p>
          <a:pPr algn="ctr" rtl="0"/>
          <a:r>
            <a:rPr lang="ru-RU" sz="1600" b="1" i="1" dirty="0" smtClean="0"/>
            <a:t>Утвержден Законом о бюджете ТФОМС КБР размер</a:t>
          </a:r>
          <a:r>
            <a:rPr lang="ru-RU" sz="1600" b="0" i="0" baseline="0" dirty="0" smtClean="0"/>
            <a:t> </a:t>
          </a:r>
          <a:r>
            <a:rPr lang="ru-RU" sz="1600" b="1" i="1" dirty="0" smtClean="0"/>
            <a:t>НСЗ – 1 416 874,1 тыс. руб., в т. ч.:</a:t>
          </a:r>
          <a:endParaRPr lang="ru-RU" sz="1600" dirty="0"/>
        </a:p>
      </dgm:t>
    </dgm:pt>
    <dgm:pt modelId="{8184483E-3109-4A9D-9F1F-A18184B3E87F}" type="parTrans" cxnId="{4CE05B7F-C994-4D10-A4CF-EB9FC80BCDDD}">
      <dgm:prSet/>
      <dgm:spPr/>
      <dgm:t>
        <a:bodyPr/>
        <a:lstStyle/>
        <a:p>
          <a:endParaRPr lang="ru-RU"/>
        </a:p>
      </dgm:t>
    </dgm:pt>
    <dgm:pt modelId="{260B6367-11ED-4F6B-8F8D-19AFE399C558}" type="sibTrans" cxnId="{4CE05B7F-C994-4D10-A4CF-EB9FC80BCDDD}">
      <dgm:prSet/>
      <dgm:spPr/>
      <dgm:t>
        <a:bodyPr/>
        <a:lstStyle/>
        <a:p>
          <a:endParaRPr lang="ru-RU"/>
        </a:p>
      </dgm:t>
    </dgm:pt>
    <dgm:pt modelId="{AA2F95D5-DF80-467C-9AA4-C004A48F577C}" type="pres">
      <dgm:prSet presAssocID="{A687C12A-BDA1-433F-B247-F3663649772D}" presName="linear" presStyleCnt="0">
        <dgm:presLayoutVars>
          <dgm:animLvl val="lvl"/>
          <dgm:resizeHandles val="exact"/>
        </dgm:presLayoutVars>
      </dgm:prSet>
      <dgm:spPr/>
      <dgm:t>
        <a:bodyPr/>
        <a:lstStyle/>
        <a:p>
          <a:endParaRPr lang="ru-RU"/>
        </a:p>
      </dgm:t>
    </dgm:pt>
    <dgm:pt modelId="{0444D11B-6782-4FD3-B747-4768B1C13AB9}" type="pres">
      <dgm:prSet presAssocID="{890F211B-0C44-4B1E-9734-732E39CBD53B}" presName="parentText" presStyleLbl="node1" presStyleIdx="0" presStyleCnt="1" custScaleY="358902">
        <dgm:presLayoutVars>
          <dgm:chMax val="0"/>
          <dgm:bulletEnabled val="1"/>
        </dgm:presLayoutVars>
      </dgm:prSet>
      <dgm:spPr/>
      <dgm:t>
        <a:bodyPr/>
        <a:lstStyle/>
        <a:p>
          <a:endParaRPr lang="ru-RU"/>
        </a:p>
      </dgm:t>
    </dgm:pt>
  </dgm:ptLst>
  <dgm:cxnLst>
    <dgm:cxn modelId="{4CE05B7F-C994-4D10-A4CF-EB9FC80BCDDD}" srcId="{A687C12A-BDA1-433F-B247-F3663649772D}" destId="{890F211B-0C44-4B1E-9734-732E39CBD53B}" srcOrd="0" destOrd="0" parTransId="{8184483E-3109-4A9D-9F1F-A18184B3E87F}" sibTransId="{260B6367-11ED-4F6B-8F8D-19AFE399C558}"/>
    <dgm:cxn modelId="{EE29BF9F-41F3-4134-B931-CFF477AF4476}" type="presOf" srcId="{890F211B-0C44-4B1E-9734-732E39CBD53B}" destId="{0444D11B-6782-4FD3-B747-4768B1C13AB9}" srcOrd="0" destOrd="0" presId="urn:microsoft.com/office/officeart/2005/8/layout/vList2"/>
    <dgm:cxn modelId="{B7D86324-BDF7-4148-BC6A-8CDC6012C83D}" type="presOf" srcId="{A687C12A-BDA1-433F-B247-F3663649772D}" destId="{AA2F95D5-DF80-467C-9AA4-C004A48F577C}" srcOrd="0" destOrd="0" presId="urn:microsoft.com/office/officeart/2005/8/layout/vList2"/>
    <dgm:cxn modelId="{141CD530-FB6C-45FE-9450-F76A45E109F6}" type="presParOf" srcId="{AA2F95D5-DF80-467C-9AA4-C004A48F577C}" destId="{0444D11B-6782-4FD3-B747-4768B1C13AB9}" srcOrd="0"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218A278-4D4E-4636-A737-58DEC14A4369}"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ru-RU"/>
        </a:p>
      </dgm:t>
    </dgm:pt>
    <dgm:pt modelId="{910E625C-B9AE-4191-8177-0E467975F574}">
      <dgm:prSet/>
      <dgm:spPr/>
      <dgm:t>
        <a:bodyPr/>
        <a:lstStyle/>
        <a:p>
          <a:pPr rtl="0"/>
          <a:r>
            <a:rPr lang="ru-RU" dirty="0" smtClean="0"/>
            <a:t>расчеты за медицинскую помощь, оказанную за пределами республики лицам, застрахованным по обязательному медицинскому страхованию в Кабардино-Балкарской Республике – 832 </a:t>
          </a:r>
          <a:r>
            <a:rPr lang="ru-RU" dirty="0" smtClean="0"/>
            <a:t>953,4 </a:t>
          </a:r>
          <a:r>
            <a:rPr lang="ru-RU" dirty="0" smtClean="0"/>
            <a:t>тыс. рублей</a:t>
          </a:r>
          <a:endParaRPr lang="ru-RU" dirty="0">
            <a:solidFill>
              <a:schemeClr val="accent5">
                <a:lumMod val="50000"/>
              </a:schemeClr>
            </a:solidFill>
          </a:endParaRPr>
        </a:p>
      </dgm:t>
    </dgm:pt>
    <dgm:pt modelId="{DDFA0078-16DF-44FB-855D-FF995287FD78}" type="parTrans" cxnId="{FD2DDCE8-EF4D-4DC4-A32E-535C785573F2}">
      <dgm:prSet/>
      <dgm:spPr/>
      <dgm:t>
        <a:bodyPr/>
        <a:lstStyle/>
        <a:p>
          <a:endParaRPr lang="ru-RU"/>
        </a:p>
      </dgm:t>
    </dgm:pt>
    <dgm:pt modelId="{3D69247F-4AE0-4986-9863-509A28FB3080}" type="sibTrans" cxnId="{FD2DDCE8-EF4D-4DC4-A32E-535C785573F2}">
      <dgm:prSet/>
      <dgm:spPr/>
      <dgm:t>
        <a:bodyPr/>
        <a:lstStyle/>
        <a:p>
          <a:endParaRPr lang="ru-RU"/>
        </a:p>
      </dgm:t>
    </dgm:pt>
    <dgm:pt modelId="{362B9BA2-4F04-4C68-BFAC-B381113F8A9B}">
      <dgm:prSet/>
      <dgm:spPr/>
      <dgm:t>
        <a:bodyPr/>
        <a:lstStyle/>
        <a:p>
          <a:pPr rtl="0"/>
          <a:r>
            <a:rPr lang="ru-RU" dirty="0" smtClean="0"/>
            <a:t>расчеты за медицинскую помощь, оказанную медицинскими организациями Кабардино-Балкарской Республики лицам, застрахованным по обязательному медицинскому страхованию в других субъектах Российской Федерации – 444 </a:t>
          </a:r>
          <a:r>
            <a:rPr lang="ru-RU" dirty="0" smtClean="0"/>
            <a:t>962,9 </a:t>
          </a:r>
          <a:r>
            <a:rPr lang="ru-RU" dirty="0" smtClean="0"/>
            <a:t>тыс. рублей </a:t>
          </a:r>
          <a:endParaRPr lang="ru-RU" dirty="0">
            <a:solidFill>
              <a:schemeClr val="accent5">
                <a:lumMod val="50000"/>
              </a:schemeClr>
            </a:solidFill>
          </a:endParaRPr>
        </a:p>
      </dgm:t>
    </dgm:pt>
    <dgm:pt modelId="{C88BD282-139E-46C7-94D8-935E5776FF06}" type="parTrans" cxnId="{5C5C52F9-A0FC-4150-80B3-11E13648E7C0}">
      <dgm:prSet/>
      <dgm:spPr/>
      <dgm:t>
        <a:bodyPr/>
        <a:lstStyle/>
        <a:p>
          <a:endParaRPr lang="ru-RU"/>
        </a:p>
      </dgm:t>
    </dgm:pt>
    <dgm:pt modelId="{532BC7F0-9A3D-455B-9F35-56503384A49A}" type="sibTrans" cxnId="{5C5C52F9-A0FC-4150-80B3-11E13648E7C0}">
      <dgm:prSet/>
      <dgm:spPr/>
      <dgm:t>
        <a:bodyPr/>
        <a:lstStyle/>
        <a:p>
          <a:endParaRPr lang="ru-RU"/>
        </a:p>
      </dgm:t>
    </dgm:pt>
    <dgm:pt modelId="{8EDD718A-4E6C-4F5A-9A49-36D9E6C17877}">
      <dgm:prSet/>
      <dgm:spPr/>
      <dgm:t>
        <a:bodyPr/>
        <a:lstStyle/>
        <a:p>
          <a:pPr rtl="0"/>
          <a:r>
            <a:rPr lang="ru-RU" dirty="0" smtClean="0"/>
            <a:t>финансовое обеспечения мероприятий по организации дополнительного профессионального образования медицинских работников по программам повышения квалификации, а также по приобретению и проведению ремонта медицинского оборудования – 20 760,8 тыс. рублей </a:t>
          </a:r>
          <a:endParaRPr lang="ru-RU" dirty="0">
            <a:solidFill>
              <a:schemeClr val="accent5">
                <a:lumMod val="50000"/>
              </a:schemeClr>
            </a:solidFill>
          </a:endParaRPr>
        </a:p>
      </dgm:t>
    </dgm:pt>
    <dgm:pt modelId="{687128B5-FB6F-4985-A774-F9C7626874E4}" type="parTrans" cxnId="{5ADEED6B-97F8-4B1A-B50E-FCE3EF78A0A5}">
      <dgm:prSet/>
      <dgm:spPr/>
      <dgm:t>
        <a:bodyPr/>
        <a:lstStyle/>
        <a:p>
          <a:endParaRPr lang="ru-RU"/>
        </a:p>
      </dgm:t>
    </dgm:pt>
    <dgm:pt modelId="{A3369DF0-1B99-421A-B5FF-15F7F610CFC6}" type="sibTrans" cxnId="{5ADEED6B-97F8-4B1A-B50E-FCE3EF78A0A5}">
      <dgm:prSet/>
      <dgm:spPr/>
      <dgm:t>
        <a:bodyPr/>
        <a:lstStyle/>
        <a:p>
          <a:endParaRPr lang="ru-RU"/>
        </a:p>
      </dgm:t>
    </dgm:pt>
    <dgm:pt modelId="{5E00FE8C-540F-48BB-92C7-6DE8620DFE0F}">
      <dgm:prSet/>
      <dgm:spPr/>
      <dgm:t>
        <a:bodyPr/>
        <a:lstStyle/>
        <a:p>
          <a:pPr rtl="0"/>
          <a:r>
            <a:rPr lang="ru-RU" dirty="0" smtClean="0"/>
            <a:t>софинансирование расходов медицинских организаций на оплату труда врачей и среднего медицинского персонала – 12 357,6 тыс. рублей </a:t>
          </a:r>
          <a:endParaRPr lang="ru-RU" dirty="0">
            <a:solidFill>
              <a:schemeClr val="accent5">
                <a:lumMod val="50000"/>
              </a:schemeClr>
            </a:solidFill>
          </a:endParaRPr>
        </a:p>
      </dgm:t>
    </dgm:pt>
    <dgm:pt modelId="{90E3CD34-60DE-4479-A35B-F0AEF38077E9}" type="parTrans" cxnId="{7A78B9B5-03D2-4758-B872-DE5B40523346}">
      <dgm:prSet/>
      <dgm:spPr/>
      <dgm:t>
        <a:bodyPr/>
        <a:lstStyle/>
        <a:p>
          <a:endParaRPr lang="ru-RU"/>
        </a:p>
      </dgm:t>
    </dgm:pt>
    <dgm:pt modelId="{6CF279AE-7452-48E6-9463-72D27593155B}" type="sibTrans" cxnId="{7A78B9B5-03D2-4758-B872-DE5B40523346}">
      <dgm:prSet/>
      <dgm:spPr/>
      <dgm:t>
        <a:bodyPr/>
        <a:lstStyle/>
        <a:p>
          <a:endParaRPr lang="ru-RU"/>
        </a:p>
      </dgm:t>
    </dgm:pt>
    <dgm:pt modelId="{89055B3D-8109-4260-964D-D98F9D4918F3}" type="pres">
      <dgm:prSet presAssocID="{F218A278-4D4E-4636-A737-58DEC14A4369}" presName="Name0" presStyleCnt="0">
        <dgm:presLayoutVars>
          <dgm:chPref val="3"/>
          <dgm:dir/>
          <dgm:animLvl val="lvl"/>
          <dgm:resizeHandles/>
        </dgm:presLayoutVars>
      </dgm:prSet>
      <dgm:spPr/>
      <dgm:t>
        <a:bodyPr/>
        <a:lstStyle/>
        <a:p>
          <a:endParaRPr lang="ru-RU"/>
        </a:p>
      </dgm:t>
    </dgm:pt>
    <dgm:pt modelId="{15146B66-D0D4-4374-87F3-09F545818D0A}" type="pres">
      <dgm:prSet presAssocID="{910E625C-B9AE-4191-8177-0E467975F574}" presName="horFlow" presStyleCnt="0"/>
      <dgm:spPr/>
    </dgm:pt>
    <dgm:pt modelId="{3818C57F-FBCE-403E-B0F0-46ECA2754187}" type="pres">
      <dgm:prSet presAssocID="{910E625C-B9AE-4191-8177-0E467975F574}" presName="bigChev" presStyleLbl="node1" presStyleIdx="0" presStyleCnt="4" custScaleX="422268" custScaleY="143445"/>
      <dgm:spPr/>
      <dgm:t>
        <a:bodyPr/>
        <a:lstStyle/>
        <a:p>
          <a:endParaRPr lang="ru-RU"/>
        </a:p>
      </dgm:t>
    </dgm:pt>
    <dgm:pt modelId="{AA2C5E5A-7933-4445-89CA-68358B06E2DB}" type="pres">
      <dgm:prSet presAssocID="{910E625C-B9AE-4191-8177-0E467975F574}" presName="vSp" presStyleCnt="0"/>
      <dgm:spPr/>
    </dgm:pt>
    <dgm:pt modelId="{DA4DC58B-3EDB-4CFA-86B6-0963536C566A}" type="pres">
      <dgm:prSet presAssocID="{362B9BA2-4F04-4C68-BFAC-B381113F8A9B}" presName="horFlow" presStyleCnt="0"/>
      <dgm:spPr/>
    </dgm:pt>
    <dgm:pt modelId="{4A33C15B-95B0-4D2A-8B64-0774F1879EF0}" type="pres">
      <dgm:prSet presAssocID="{362B9BA2-4F04-4C68-BFAC-B381113F8A9B}" presName="bigChev" presStyleLbl="node1" presStyleIdx="1" presStyleCnt="4" custAng="0" custScaleX="422268" custScaleY="135709"/>
      <dgm:spPr/>
      <dgm:t>
        <a:bodyPr/>
        <a:lstStyle/>
        <a:p>
          <a:endParaRPr lang="ru-RU"/>
        </a:p>
      </dgm:t>
    </dgm:pt>
    <dgm:pt modelId="{4C321D22-E2C0-4B94-AE63-D3EF3FB54B21}" type="pres">
      <dgm:prSet presAssocID="{362B9BA2-4F04-4C68-BFAC-B381113F8A9B}" presName="vSp" presStyleCnt="0"/>
      <dgm:spPr/>
    </dgm:pt>
    <dgm:pt modelId="{1638A976-62C4-4A2E-9DF7-67BC3ACF7617}" type="pres">
      <dgm:prSet presAssocID="{8EDD718A-4E6C-4F5A-9A49-36D9E6C17877}" presName="horFlow" presStyleCnt="0"/>
      <dgm:spPr/>
    </dgm:pt>
    <dgm:pt modelId="{9C24ADDE-0B25-46D6-AABA-8F9FE5C5F799}" type="pres">
      <dgm:prSet presAssocID="{8EDD718A-4E6C-4F5A-9A49-36D9E6C17877}" presName="bigChev" presStyleLbl="node1" presStyleIdx="2" presStyleCnt="4" custScaleX="422268" custScaleY="158750"/>
      <dgm:spPr/>
      <dgm:t>
        <a:bodyPr/>
        <a:lstStyle/>
        <a:p>
          <a:endParaRPr lang="ru-RU"/>
        </a:p>
      </dgm:t>
    </dgm:pt>
    <dgm:pt modelId="{F428B1C6-D07F-461F-8CCE-1764D130C784}" type="pres">
      <dgm:prSet presAssocID="{8EDD718A-4E6C-4F5A-9A49-36D9E6C17877}" presName="vSp" presStyleCnt="0"/>
      <dgm:spPr/>
    </dgm:pt>
    <dgm:pt modelId="{4423FBF4-12DA-4A66-A0BA-C57E8425696C}" type="pres">
      <dgm:prSet presAssocID="{5E00FE8C-540F-48BB-92C7-6DE8620DFE0F}" presName="horFlow" presStyleCnt="0"/>
      <dgm:spPr/>
    </dgm:pt>
    <dgm:pt modelId="{33CD991B-9E93-4C47-BE68-7DEC2F06B1E4}" type="pres">
      <dgm:prSet presAssocID="{5E00FE8C-540F-48BB-92C7-6DE8620DFE0F}" presName="bigChev" presStyleLbl="node1" presStyleIdx="3" presStyleCnt="4" custScaleX="422268" custLinFactNeighborY="-4977"/>
      <dgm:spPr/>
      <dgm:t>
        <a:bodyPr/>
        <a:lstStyle/>
        <a:p>
          <a:endParaRPr lang="ru-RU"/>
        </a:p>
      </dgm:t>
    </dgm:pt>
  </dgm:ptLst>
  <dgm:cxnLst>
    <dgm:cxn modelId="{D978D97D-2D33-411A-946C-4FDCFDBB6854}" type="presOf" srcId="{362B9BA2-4F04-4C68-BFAC-B381113F8A9B}" destId="{4A33C15B-95B0-4D2A-8B64-0774F1879EF0}" srcOrd="0" destOrd="0" presId="urn:microsoft.com/office/officeart/2005/8/layout/lProcess3"/>
    <dgm:cxn modelId="{4BD95140-EA61-47A4-8005-8FDC2BDC5451}" type="presOf" srcId="{F218A278-4D4E-4636-A737-58DEC14A4369}" destId="{89055B3D-8109-4260-964D-D98F9D4918F3}" srcOrd="0" destOrd="0" presId="urn:microsoft.com/office/officeart/2005/8/layout/lProcess3"/>
    <dgm:cxn modelId="{5C5C52F9-A0FC-4150-80B3-11E13648E7C0}" srcId="{F218A278-4D4E-4636-A737-58DEC14A4369}" destId="{362B9BA2-4F04-4C68-BFAC-B381113F8A9B}" srcOrd="1" destOrd="0" parTransId="{C88BD282-139E-46C7-94D8-935E5776FF06}" sibTransId="{532BC7F0-9A3D-455B-9F35-56503384A49A}"/>
    <dgm:cxn modelId="{5ADEED6B-97F8-4B1A-B50E-FCE3EF78A0A5}" srcId="{F218A278-4D4E-4636-A737-58DEC14A4369}" destId="{8EDD718A-4E6C-4F5A-9A49-36D9E6C17877}" srcOrd="2" destOrd="0" parTransId="{687128B5-FB6F-4985-A774-F9C7626874E4}" sibTransId="{A3369DF0-1B99-421A-B5FF-15F7F610CFC6}"/>
    <dgm:cxn modelId="{FD2DDCE8-EF4D-4DC4-A32E-535C785573F2}" srcId="{F218A278-4D4E-4636-A737-58DEC14A4369}" destId="{910E625C-B9AE-4191-8177-0E467975F574}" srcOrd="0" destOrd="0" parTransId="{DDFA0078-16DF-44FB-855D-FF995287FD78}" sibTransId="{3D69247F-4AE0-4986-9863-509A28FB3080}"/>
    <dgm:cxn modelId="{076B7806-BDD2-417E-A1E2-871AE39CCC38}" type="presOf" srcId="{910E625C-B9AE-4191-8177-0E467975F574}" destId="{3818C57F-FBCE-403E-B0F0-46ECA2754187}" srcOrd="0" destOrd="0" presId="urn:microsoft.com/office/officeart/2005/8/layout/lProcess3"/>
    <dgm:cxn modelId="{F732FB29-99B5-4554-AB45-CBF1E8C6AEDB}" type="presOf" srcId="{8EDD718A-4E6C-4F5A-9A49-36D9E6C17877}" destId="{9C24ADDE-0B25-46D6-AABA-8F9FE5C5F799}" srcOrd="0" destOrd="0" presId="urn:microsoft.com/office/officeart/2005/8/layout/lProcess3"/>
    <dgm:cxn modelId="{09434485-3B4C-4148-8D05-B94BA912667F}" type="presOf" srcId="{5E00FE8C-540F-48BB-92C7-6DE8620DFE0F}" destId="{33CD991B-9E93-4C47-BE68-7DEC2F06B1E4}" srcOrd="0" destOrd="0" presId="urn:microsoft.com/office/officeart/2005/8/layout/lProcess3"/>
    <dgm:cxn modelId="{7A78B9B5-03D2-4758-B872-DE5B40523346}" srcId="{F218A278-4D4E-4636-A737-58DEC14A4369}" destId="{5E00FE8C-540F-48BB-92C7-6DE8620DFE0F}" srcOrd="3" destOrd="0" parTransId="{90E3CD34-60DE-4479-A35B-F0AEF38077E9}" sibTransId="{6CF279AE-7452-48E6-9463-72D27593155B}"/>
    <dgm:cxn modelId="{4F6BC5CF-428E-4E81-A182-9FC0C9E128CB}" type="presParOf" srcId="{89055B3D-8109-4260-964D-D98F9D4918F3}" destId="{15146B66-D0D4-4374-87F3-09F545818D0A}" srcOrd="0" destOrd="0" presId="urn:microsoft.com/office/officeart/2005/8/layout/lProcess3"/>
    <dgm:cxn modelId="{F57AEC12-8660-40B2-9917-430F33F51855}" type="presParOf" srcId="{15146B66-D0D4-4374-87F3-09F545818D0A}" destId="{3818C57F-FBCE-403E-B0F0-46ECA2754187}" srcOrd="0" destOrd="0" presId="urn:microsoft.com/office/officeart/2005/8/layout/lProcess3"/>
    <dgm:cxn modelId="{51C119C4-4397-4EE8-8019-433C95F974C9}" type="presParOf" srcId="{89055B3D-8109-4260-964D-D98F9D4918F3}" destId="{AA2C5E5A-7933-4445-89CA-68358B06E2DB}" srcOrd="1" destOrd="0" presId="urn:microsoft.com/office/officeart/2005/8/layout/lProcess3"/>
    <dgm:cxn modelId="{00E4C54F-4022-49A3-9816-70B2A02D0CB5}" type="presParOf" srcId="{89055B3D-8109-4260-964D-D98F9D4918F3}" destId="{DA4DC58B-3EDB-4CFA-86B6-0963536C566A}" srcOrd="2" destOrd="0" presId="urn:microsoft.com/office/officeart/2005/8/layout/lProcess3"/>
    <dgm:cxn modelId="{BC2467E2-1D6F-45F5-B285-7EDDF78F1E94}" type="presParOf" srcId="{DA4DC58B-3EDB-4CFA-86B6-0963536C566A}" destId="{4A33C15B-95B0-4D2A-8B64-0774F1879EF0}" srcOrd="0" destOrd="0" presId="urn:microsoft.com/office/officeart/2005/8/layout/lProcess3"/>
    <dgm:cxn modelId="{A59F68A2-1A0E-4379-A1FE-70A8B58E48B4}" type="presParOf" srcId="{89055B3D-8109-4260-964D-D98F9D4918F3}" destId="{4C321D22-E2C0-4B94-AE63-D3EF3FB54B21}" srcOrd="3" destOrd="0" presId="urn:microsoft.com/office/officeart/2005/8/layout/lProcess3"/>
    <dgm:cxn modelId="{3D874122-686E-4F5D-A9EE-6C1C1FAA9875}" type="presParOf" srcId="{89055B3D-8109-4260-964D-D98F9D4918F3}" destId="{1638A976-62C4-4A2E-9DF7-67BC3ACF7617}" srcOrd="4" destOrd="0" presId="urn:microsoft.com/office/officeart/2005/8/layout/lProcess3"/>
    <dgm:cxn modelId="{372F5891-9A24-42A2-886B-3B4F7B6CA027}" type="presParOf" srcId="{1638A976-62C4-4A2E-9DF7-67BC3ACF7617}" destId="{9C24ADDE-0B25-46D6-AABA-8F9FE5C5F799}" srcOrd="0" destOrd="0" presId="urn:microsoft.com/office/officeart/2005/8/layout/lProcess3"/>
    <dgm:cxn modelId="{9A1D0DFF-6A5B-44EF-8712-DF8CAF04D9D5}" type="presParOf" srcId="{89055B3D-8109-4260-964D-D98F9D4918F3}" destId="{F428B1C6-D07F-461F-8CCE-1764D130C784}" srcOrd="5" destOrd="0" presId="urn:microsoft.com/office/officeart/2005/8/layout/lProcess3"/>
    <dgm:cxn modelId="{9DCEA627-8E45-4B92-8BF0-B6E155D7D534}" type="presParOf" srcId="{89055B3D-8109-4260-964D-D98F9D4918F3}" destId="{4423FBF4-12DA-4A66-A0BA-C57E8425696C}" srcOrd="6" destOrd="0" presId="urn:microsoft.com/office/officeart/2005/8/layout/lProcess3"/>
    <dgm:cxn modelId="{B2F0BEC8-DB96-44F3-96C8-AABE1B345F11}" type="presParOf" srcId="{4423FBF4-12DA-4A66-A0BA-C57E8425696C}" destId="{33CD991B-9E93-4C47-BE68-7DEC2F06B1E4}" srcOrd="0"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192475D-7C8A-4997-B449-D5448292D4A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15583332-1567-4498-91E3-EBA129AC45EE}">
      <dgm:prSet custT="1"/>
      <dgm:spPr/>
      <dgm:t>
        <a:bodyPr/>
        <a:lstStyle/>
        <a:p>
          <a:pPr algn="ctr" rtl="0"/>
          <a:r>
            <a:rPr lang="ru-RU" sz="1600" b="1" i="1" baseline="0" dirty="0" smtClean="0"/>
            <a:t>Израсходовано средств НСЗ ТФОМС КБР 1 311 034 ,7 тыс. руб., в т. ч.:</a:t>
          </a:r>
          <a:endParaRPr lang="ru-RU" sz="1600" dirty="0"/>
        </a:p>
      </dgm:t>
    </dgm:pt>
    <dgm:pt modelId="{263C9ABD-074F-4D60-96F9-54FECEDE113A}" type="parTrans" cxnId="{F3AFFE3C-F6C4-4526-A175-D735FF701CCA}">
      <dgm:prSet/>
      <dgm:spPr/>
      <dgm:t>
        <a:bodyPr/>
        <a:lstStyle/>
        <a:p>
          <a:pPr algn="ctr"/>
          <a:endParaRPr lang="ru-RU"/>
        </a:p>
      </dgm:t>
    </dgm:pt>
    <dgm:pt modelId="{D78CD686-348F-48DB-B732-85172E0EB7D7}" type="sibTrans" cxnId="{F3AFFE3C-F6C4-4526-A175-D735FF701CCA}">
      <dgm:prSet/>
      <dgm:spPr/>
      <dgm:t>
        <a:bodyPr/>
        <a:lstStyle/>
        <a:p>
          <a:pPr algn="ctr"/>
          <a:endParaRPr lang="ru-RU"/>
        </a:p>
      </dgm:t>
    </dgm:pt>
    <dgm:pt modelId="{A3602609-BD23-44DA-A579-9840355A7C57}" type="pres">
      <dgm:prSet presAssocID="{0192475D-7C8A-4997-B449-D5448292D4AA}" presName="linear" presStyleCnt="0">
        <dgm:presLayoutVars>
          <dgm:animLvl val="lvl"/>
          <dgm:resizeHandles val="exact"/>
        </dgm:presLayoutVars>
      </dgm:prSet>
      <dgm:spPr/>
      <dgm:t>
        <a:bodyPr/>
        <a:lstStyle/>
        <a:p>
          <a:endParaRPr lang="ru-RU"/>
        </a:p>
      </dgm:t>
    </dgm:pt>
    <dgm:pt modelId="{A96A6E42-1109-414C-9381-F8A4E86C41EF}" type="pres">
      <dgm:prSet presAssocID="{15583332-1567-4498-91E3-EBA129AC45EE}" presName="parentText" presStyleLbl="node1" presStyleIdx="0" presStyleCnt="1" custScaleY="42783">
        <dgm:presLayoutVars>
          <dgm:chMax val="0"/>
          <dgm:bulletEnabled val="1"/>
        </dgm:presLayoutVars>
      </dgm:prSet>
      <dgm:spPr/>
      <dgm:t>
        <a:bodyPr/>
        <a:lstStyle/>
        <a:p>
          <a:endParaRPr lang="ru-RU"/>
        </a:p>
      </dgm:t>
    </dgm:pt>
  </dgm:ptLst>
  <dgm:cxnLst>
    <dgm:cxn modelId="{F3AFFE3C-F6C4-4526-A175-D735FF701CCA}" srcId="{0192475D-7C8A-4997-B449-D5448292D4AA}" destId="{15583332-1567-4498-91E3-EBA129AC45EE}" srcOrd="0" destOrd="0" parTransId="{263C9ABD-074F-4D60-96F9-54FECEDE113A}" sibTransId="{D78CD686-348F-48DB-B732-85172E0EB7D7}"/>
    <dgm:cxn modelId="{084089D8-D279-41DD-B713-A57905DA923A}" type="presOf" srcId="{0192475D-7C8A-4997-B449-D5448292D4AA}" destId="{A3602609-BD23-44DA-A579-9840355A7C57}" srcOrd="0" destOrd="0" presId="urn:microsoft.com/office/officeart/2005/8/layout/vList2"/>
    <dgm:cxn modelId="{B0B76E58-331A-4316-854B-31EAC07A1F80}" type="presOf" srcId="{15583332-1567-4498-91E3-EBA129AC45EE}" destId="{A96A6E42-1109-414C-9381-F8A4E86C41EF}" srcOrd="0" destOrd="0" presId="urn:microsoft.com/office/officeart/2005/8/layout/vList2"/>
    <dgm:cxn modelId="{68DF1889-E66E-4FB4-98DE-4D55F5852709}" type="presParOf" srcId="{A3602609-BD23-44DA-A579-9840355A7C57}" destId="{A96A6E42-1109-414C-9381-F8A4E86C41EF}"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AA3483-6247-420C-A307-8797F39D772E}">
      <dsp:nvSpPr>
        <dsp:cNvPr id="0" name=""/>
        <dsp:cNvSpPr/>
      </dsp:nvSpPr>
      <dsp:spPr>
        <a:xfrm>
          <a:off x="3" y="114934"/>
          <a:ext cx="8777894" cy="1147541"/>
        </a:xfrm>
        <a:prstGeom prst="chevron">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8890" rIns="0" bIns="8890" numCol="1" spcCol="1270" anchor="ctr" anchorCtr="0">
          <a:noAutofit/>
        </a:bodyPr>
        <a:lstStyle/>
        <a:p>
          <a:pPr lvl="0" algn="ctr" defTabSz="622300" rtl="0">
            <a:lnSpc>
              <a:spcPct val="90000"/>
            </a:lnSpc>
            <a:spcBef>
              <a:spcPct val="0"/>
            </a:spcBef>
            <a:spcAft>
              <a:spcPct val="35000"/>
            </a:spcAft>
          </a:pPr>
          <a:r>
            <a:rPr lang="ru-RU" sz="1400" kern="1200" dirty="0" smtClean="0"/>
            <a:t>расчеты за медицинскую помощь, оказанную за пределами республики лицам, застрахованным по обязательному медицинскому страхованию в Кабардино-Балкарской Республике – 832 953 400,00 рублей (источник формирования – субвенции из бюджета Федерального фонда)</a:t>
          </a:r>
          <a:endParaRPr lang="ru-RU" sz="1400" kern="1200" dirty="0">
            <a:solidFill>
              <a:schemeClr val="accent5">
                <a:lumMod val="50000"/>
              </a:schemeClr>
            </a:solidFill>
          </a:endParaRPr>
        </a:p>
      </dsp:txBody>
      <dsp:txXfrm>
        <a:off x="573774" y="114934"/>
        <a:ext cx="7630353" cy="1147541"/>
      </dsp:txXfrm>
    </dsp:sp>
    <dsp:sp modelId="{322C0674-40EC-4A41-9D91-9BCF74132B71}">
      <dsp:nvSpPr>
        <dsp:cNvPr id="0" name=""/>
        <dsp:cNvSpPr/>
      </dsp:nvSpPr>
      <dsp:spPr>
        <a:xfrm>
          <a:off x="3" y="1352594"/>
          <a:ext cx="8768353" cy="1251525"/>
        </a:xfrm>
        <a:prstGeom prst="chevron">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8890" rIns="0" bIns="8890" numCol="1" spcCol="1270" anchor="ctr" anchorCtr="0">
          <a:noAutofit/>
        </a:bodyPr>
        <a:lstStyle/>
        <a:p>
          <a:pPr lvl="0" algn="ctr" defTabSz="622300" rtl="0">
            <a:lnSpc>
              <a:spcPct val="90000"/>
            </a:lnSpc>
            <a:spcBef>
              <a:spcPct val="0"/>
            </a:spcBef>
            <a:spcAft>
              <a:spcPct val="35000"/>
            </a:spcAft>
          </a:pPr>
          <a:r>
            <a:rPr lang="ru-RU" sz="1400" kern="1200" dirty="0" smtClean="0"/>
            <a:t>расчеты за медицинскую помощь, оказанную медицинскими организациями Кабардино-Балкарской Республики лицам, застрахованным по обязательному медицинскому страхованию в других субъектах Российской Федерации - 520 900 000,00 рублей (источник формирования – за счет средств межбюджетных трансфертов, поступающих от ТФОМС других субъектов)</a:t>
          </a:r>
          <a:endParaRPr lang="ru-RU" sz="1400" kern="1200" dirty="0">
            <a:solidFill>
              <a:schemeClr val="accent5">
                <a:lumMod val="50000"/>
              </a:schemeClr>
            </a:solidFill>
          </a:endParaRPr>
        </a:p>
      </dsp:txBody>
      <dsp:txXfrm>
        <a:off x="625766" y="1352594"/>
        <a:ext cx="7516828" cy="1251525"/>
      </dsp:txXfrm>
    </dsp:sp>
    <dsp:sp modelId="{05C922F8-E1D4-491D-99BE-402BE363ABD8}">
      <dsp:nvSpPr>
        <dsp:cNvPr id="0" name=""/>
        <dsp:cNvSpPr/>
      </dsp:nvSpPr>
      <dsp:spPr>
        <a:xfrm>
          <a:off x="3" y="2734341"/>
          <a:ext cx="8777894" cy="1731424"/>
        </a:xfrm>
        <a:prstGeom prst="chevron">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8890" rIns="0" bIns="8890" numCol="1" spcCol="1270" anchor="ctr" anchorCtr="0">
          <a:noAutofit/>
        </a:bodyPr>
        <a:lstStyle/>
        <a:p>
          <a:pPr lvl="0" algn="ctr" defTabSz="622300" rtl="0">
            <a:lnSpc>
              <a:spcPct val="90000"/>
            </a:lnSpc>
            <a:spcBef>
              <a:spcPct val="0"/>
            </a:spcBef>
            <a:spcAft>
              <a:spcPct val="35000"/>
            </a:spcAft>
          </a:pPr>
          <a:r>
            <a:rPr lang="ru-RU" sz="1400" kern="1200" dirty="0" smtClean="0"/>
            <a:t>финансовое обеспечения мероприятий по организации дополнительного профессионального образования медицинских работников по программам повышения квалификации, а также по приобретению и проведению ремонта медицинского оборудования – 30 319 300,00 рублей (источник формирования – за счет средств от применения санкций к медицинским организациям за нарушения, выявленные при проведении контроля объемов, сроков, качества и условий предоставления медицинской помощи, в размере, установленном ч.6.3 ст.26 Федерального закона от 29.11.2010 № 326-ФЗ)</a:t>
          </a:r>
          <a:endParaRPr lang="ru-RU" sz="1400" kern="1200" dirty="0" smtClean="0">
            <a:solidFill>
              <a:schemeClr val="accent5">
                <a:lumMod val="50000"/>
              </a:schemeClr>
            </a:solidFill>
          </a:endParaRPr>
        </a:p>
      </dsp:txBody>
      <dsp:txXfrm>
        <a:off x="865715" y="2734341"/>
        <a:ext cx="7046470" cy="1731424"/>
      </dsp:txXfrm>
    </dsp:sp>
    <dsp:sp modelId="{704F9064-D1C2-45F5-B50E-C5AB496782FE}">
      <dsp:nvSpPr>
        <dsp:cNvPr id="0" name=""/>
        <dsp:cNvSpPr/>
      </dsp:nvSpPr>
      <dsp:spPr>
        <a:xfrm>
          <a:off x="3" y="4575934"/>
          <a:ext cx="8777894" cy="925754"/>
        </a:xfrm>
        <a:prstGeom prst="chevron">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8890" rIns="0" bIns="8890" numCol="1" spcCol="1270" anchor="ctr" anchorCtr="0">
          <a:noAutofit/>
        </a:bodyPr>
        <a:lstStyle/>
        <a:p>
          <a:pPr lvl="0" algn="ctr" defTabSz="622300" rtl="0">
            <a:lnSpc>
              <a:spcPct val="90000"/>
            </a:lnSpc>
            <a:spcBef>
              <a:spcPct val="0"/>
            </a:spcBef>
            <a:spcAft>
              <a:spcPct val="35000"/>
            </a:spcAft>
          </a:pPr>
          <a:r>
            <a:rPr lang="ru-RU" sz="1400" kern="1200" dirty="0" smtClean="0"/>
            <a:t>софинансирование расходов медицинских организаций на оплату труда врачей и среднего медицинского персонала – 32 701 400,00 рублей (межбюджетные трансферты на финансовое обеспечение формирования нормированного страхового запаса территориального фонда обязательного медицинского страхования)</a:t>
          </a:r>
          <a:endParaRPr lang="ru-RU" sz="1400" kern="1200" dirty="0">
            <a:solidFill>
              <a:schemeClr val="accent5">
                <a:lumMod val="50000"/>
              </a:schemeClr>
            </a:solidFill>
          </a:endParaRPr>
        </a:p>
      </dsp:txBody>
      <dsp:txXfrm>
        <a:off x="462880" y="4575934"/>
        <a:ext cx="7852140" cy="92575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44D11B-6782-4FD3-B747-4768B1C13AB9}">
      <dsp:nvSpPr>
        <dsp:cNvPr id="0" name=""/>
        <dsp:cNvSpPr/>
      </dsp:nvSpPr>
      <dsp:spPr>
        <a:xfrm>
          <a:off x="0" y="69521"/>
          <a:ext cx="8801230" cy="797060"/>
        </a:xfrm>
        <a:prstGeom prst="roundRect">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ru-RU" sz="1600" b="1" i="1" kern="1200" dirty="0" smtClean="0"/>
            <a:t>Утвержден Законом о бюджете ТФОМС КБР размер</a:t>
          </a:r>
          <a:r>
            <a:rPr lang="ru-RU" sz="1600" b="0" i="0" kern="1200" baseline="0" dirty="0" smtClean="0"/>
            <a:t> </a:t>
          </a:r>
          <a:r>
            <a:rPr lang="ru-RU" sz="1600" b="1" i="1" kern="1200" dirty="0" smtClean="0"/>
            <a:t>НСЗ – 1 416 874,1 тыс. руб., в т. ч.:</a:t>
          </a:r>
          <a:endParaRPr lang="ru-RU" sz="1600" kern="1200" dirty="0"/>
        </a:p>
      </dsp:txBody>
      <dsp:txXfrm>
        <a:off x="38909" y="108430"/>
        <a:ext cx="8723412" cy="71924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18C57F-FBCE-403E-B0F0-46ECA2754187}">
      <dsp:nvSpPr>
        <dsp:cNvPr id="0" name=""/>
        <dsp:cNvSpPr/>
      </dsp:nvSpPr>
      <dsp:spPr>
        <a:xfrm>
          <a:off x="0" y="458389"/>
          <a:ext cx="8424613" cy="1144740"/>
        </a:xfrm>
        <a:prstGeom prst="chevron">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10160" rIns="0" bIns="10160" numCol="1" spcCol="1270" anchor="ctr" anchorCtr="0">
          <a:noAutofit/>
        </a:bodyPr>
        <a:lstStyle/>
        <a:p>
          <a:pPr lvl="0" algn="ctr" defTabSz="711200" rtl="0">
            <a:lnSpc>
              <a:spcPct val="90000"/>
            </a:lnSpc>
            <a:spcBef>
              <a:spcPct val="0"/>
            </a:spcBef>
            <a:spcAft>
              <a:spcPct val="35000"/>
            </a:spcAft>
          </a:pPr>
          <a:r>
            <a:rPr lang="ru-RU" sz="1600" kern="1200" dirty="0" smtClean="0"/>
            <a:t>расчеты за медицинскую помощь, оказанную за пределами республики лицам, застрахованным по обязательному медицинскому страхованию в Кабардино-Балкарской Республике – 832 </a:t>
          </a:r>
          <a:r>
            <a:rPr lang="ru-RU" sz="1600" kern="1200" dirty="0" smtClean="0"/>
            <a:t>953,4 </a:t>
          </a:r>
          <a:r>
            <a:rPr lang="ru-RU" sz="1600" kern="1200" dirty="0" smtClean="0"/>
            <a:t>тыс. рублей</a:t>
          </a:r>
          <a:endParaRPr lang="ru-RU" sz="1600" kern="1200" dirty="0">
            <a:solidFill>
              <a:schemeClr val="accent5">
                <a:lumMod val="50000"/>
              </a:schemeClr>
            </a:solidFill>
          </a:endParaRPr>
        </a:p>
      </dsp:txBody>
      <dsp:txXfrm>
        <a:off x="572370" y="458389"/>
        <a:ext cx="7279873" cy="1144740"/>
      </dsp:txXfrm>
    </dsp:sp>
    <dsp:sp modelId="{4A33C15B-95B0-4D2A-8B64-0774F1879EF0}">
      <dsp:nvSpPr>
        <dsp:cNvPr id="0" name=""/>
        <dsp:cNvSpPr/>
      </dsp:nvSpPr>
      <dsp:spPr>
        <a:xfrm>
          <a:off x="0" y="1714855"/>
          <a:ext cx="8424613" cy="1083004"/>
        </a:xfrm>
        <a:prstGeom prst="chevron">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10160" rIns="0" bIns="10160" numCol="1" spcCol="1270" anchor="ctr" anchorCtr="0">
          <a:noAutofit/>
        </a:bodyPr>
        <a:lstStyle/>
        <a:p>
          <a:pPr lvl="0" algn="ctr" defTabSz="711200" rtl="0">
            <a:lnSpc>
              <a:spcPct val="90000"/>
            </a:lnSpc>
            <a:spcBef>
              <a:spcPct val="0"/>
            </a:spcBef>
            <a:spcAft>
              <a:spcPct val="35000"/>
            </a:spcAft>
          </a:pPr>
          <a:r>
            <a:rPr lang="ru-RU" sz="1600" kern="1200" dirty="0" smtClean="0"/>
            <a:t>расчеты за медицинскую помощь, оказанную медицинскими организациями Кабардино-Балкарской Республики лицам, застрахованным по обязательному медицинскому страхованию в других субъектах Российской Федерации – 444 </a:t>
          </a:r>
          <a:r>
            <a:rPr lang="ru-RU" sz="1600" kern="1200" dirty="0" smtClean="0"/>
            <a:t>962,9 </a:t>
          </a:r>
          <a:r>
            <a:rPr lang="ru-RU" sz="1600" kern="1200" dirty="0" smtClean="0"/>
            <a:t>тыс. рублей </a:t>
          </a:r>
          <a:endParaRPr lang="ru-RU" sz="1600" kern="1200" dirty="0">
            <a:solidFill>
              <a:schemeClr val="accent5">
                <a:lumMod val="50000"/>
              </a:schemeClr>
            </a:solidFill>
          </a:endParaRPr>
        </a:p>
      </dsp:txBody>
      <dsp:txXfrm>
        <a:off x="541502" y="1714855"/>
        <a:ext cx="7341609" cy="1083004"/>
      </dsp:txXfrm>
    </dsp:sp>
    <dsp:sp modelId="{9C24ADDE-0B25-46D6-AABA-8F9FE5C5F799}">
      <dsp:nvSpPr>
        <dsp:cNvPr id="0" name=""/>
        <dsp:cNvSpPr/>
      </dsp:nvSpPr>
      <dsp:spPr>
        <a:xfrm>
          <a:off x="0" y="2909585"/>
          <a:ext cx="8424613" cy="1266880"/>
        </a:xfrm>
        <a:prstGeom prst="chevron">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10160" rIns="0" bIns="10160" numCol="1" spcCol="1270" anchor="ctr" anchorCtr="0">
          <a:noAutofit/>
        </a:bodyPr>
        <a:lstStyle/>
        <a:p>
          <a:pPr lvl="0" algn="ctr" defTabSz="711200" rtl="0">
            <a:lnSpc>
              <a:spcPct val="90000"/>
            </a:lnSpc>
            <a:spcBef>
              <a:spcPct val="0"/>
            </a:spcBef>
            <a:spcAft>
              <a:spcPct val="35000"/>
            </a:spcAft>
          </a:pPr>
          <a:r>
            <a:rPr lang="ru-RU" sz="1600" kern="1200" dirty="0" smtClean="0"/>
            <a:t>финансовое обеспечения мероприятий по организации дополнительного профессионального образования медицинских работников по программам повышения квалификации, а также по приобретению и проведению ремонта медицинского оборудования – 20 760,8 тыс. рублей </a:t>
          </a:r>
          <a:endParaRPr lang="ru-RU" sz="1600" kern="1200" dirty="0">
            <a:solidFill>
              <a:schemeClr val="accent5">
                <a:lumMod val="50000"/>
              </a:schemeClr>
            </a:solidFill>
          </a:endParaRPr>
        </a:p>
      </dsp:txBody>
      <dsp:txXfrm>
        <a:off x="633440" y="2909585"/>
        <a:ext cx="7157733" cy="1266880"/>
      </dsp:txXfrm>
    </dsp:sp>
    <dsp:sp modelId="{33CD991B-9E93-4C47-BE68-7DEC2F06B1E4}">
      <dsp:nvSpPr>
        <dsp:cNvPr id="0" name=""/>
        <dsp:cNvSpPr/>
      </dsp:nvSpPr>
      <dsp:spPr>
        <a:xfrm>
          <a:off x="0" y="4248472"/>
          <a:ext cx="8424613" cy="798034"/>
        </a:xfrm>
        <a:prstGeom prst="chevron">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10160" rIns="0" bIns="10160" numCol="1" spcCol="1270" anchor="ctr" anchorCtr="0">
          <a:noAutofit/>
        </a:bodyPr>
        <a:lstStyle/>
        <a:p>
          <a:pPr lvl="0" algn="ctr" defTabSz="711200" rtl="0">
            <a:lnSpc>
              <a:spcPct val="90000"/>
            </a:lnSpc>
            <a:spcBef>
              <a:spcPct val="0"/>
            </a:spcBef>
            <a:spcAft>
              <a:spcPct val="35000"/>
            </a:spcAft>
          </a:pPr>
          <a:r>
            <a:rPr lang="ru-RU" sz="1600" kern="1200" dirty="0" smtClean="0"/>
            <a:t>софинансирование расходов медицинских организаций на оплату труда врачей и среднего медицинского персонала – 12 357,6 тыс. рублей </a:t>
          </a:r>
          <a:endParaRPr lang="ru-RU" sz="1600" kern="1200" dirty="0">
            <a:solidFill>
              <a:schemeClr val="accent5">
                <a:lumMod val="50000"/>
              </a:schemeClr>
            </a:solidFill>
          </a:endParaRPr>
        </a:p>
      </dsp:txBody>
      <dsp:txXfrm>
        <a:off x="399017" y="4248472"/>
        <a:ext cx="7626579" cy="79803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6A6E42-1109-414C-9381-F8A4E86C41EF}">
      <dsp:nvSpPr>
        <dsp:cNvPr id="0" name=""/>
        <dsp:cNvSpPr/>
      </dsp:nvSpPr>
      <dsp:spPr>
        <a:xfrm>
          <a:off x="0" y="27739"/>
          <a:ext cx="8519013" cy="520583"/>
        </a:xfrm>
        <a:prstGeom prst="roundRect">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ru-RU" sz="1600" b="1" i="1" kern="1200" baseline="0" dirty="0" smtClean="0"/>
            <a:t>Израсходовано средств НСЗ ТФОМС КБР 1 311 034 ,7 тыс. руб., в т. ч.:</a:t>
          </a:r>
          <a:endParaRPr lang="ru-RU" sz="1600" kern="1200" dirty="0"/>
        </a:p>
      </dsp:txBody>
      <dsp:txXfrm>
        <a:off x="25413" y="53152"/>
        <a:ext cx="8468187" cy="469757"/>
      </dsp:txXfrm>
    </dsp:sp>
  </dsp:spTree>
</dsp:drawing>
</file>

<file path=ppt/diagrams/layout1.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DF6DCC1A-E408-493E-B9C2-BC7ACE08FD42}" type="datetimeFigureOut">
              <a:rPr lang="ru-RU" smtClean="0"/>
              <a:t>05.04.2022</a:t>
            </a:fld>
            <a:endParaRPr lang="ru-RU"/>
          </a:p>
        </p:txBody>
      </p:sp>
      <p:sp>
        <p:nvSpPr>
          <p:cNvPr id="4" name="Образ слайда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4C2E88B0-AC00-4A28-9C76-0D093C657AC2}" type="slidenum">
              <a:rPr lang="ru-RU" smtClean="0"/>
              <a:t>‹#›</a:t>
            </a:fld>
            <a:endParaRPr lang="ru-RU"/>
          </a:p>
        </p:txBody>
      </p:sp>
    </p:spTree>
    <p:extLst>
      <p:ext uri="{BB962C8B-B14F-4D97-AF65-F5344CB8AC3E}">
        <p14:creationId xmlns:p14="http://schemas.microsoft.com/office/powerpoint/2010/main" val="10743574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4C2E88B0-AC00-4A28-9C76-0D093C657AC2}" type="slidenum">
              <a:rPr lang="ru-RU" smtClean="0"/>
              <a:t>5</a:t>
            </a:fld>
            <a:endParaRPr lang="ru-RU"/>
          </a:p>
        </p:txBody>
      </p:sp>
    </p:spTree>
    <p:extLst>
      <p:ext uri="{BB962C8B-B14F-4D97-AF65-F5344CB8AC3E}">
        <p14:creationId xmlns:p14="http://schemas.microsoft.com/office/powerpoint/2010/main" val="15875476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ru-RU" smtClean="0"/>
              <a:t>Образец заголовка</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7" name="Date Placeholder 6"/>
          <p:cNvSpPr>
            <a:spLocks noGrp="1"/>
          </p:cNvSpPr>
          <p:nvPr>
            <p:ph type="dt" sz="half" idx="10"/>
          </p:nvPr>
        </p:nvSpPr>
        <p:spPr/>
        <p:txBody>
          <a:bodyPr/>
          <a:lstStyle/>
          <a:p>
            <a:fld id="{9DC1726F-0DDD-41F1-A1E3-51D9DEEF5F8D}" type="datetimeFigureOut">
              <a:rPr lang="ru-RU" smtClean="0"/>
              <a:t>05.04.2022</a:t>
            </a:fld>
            <a:endParaRPr lang="ru-RU"/>
          </a:p>
        </p:txBody>
      </p:sp>
      <p:sp>
        <p:nvSpPr>
          <p:cNvPr id="8" name="Slide Number Placeholder 7"/>
          <p:cNvSpPr>
            <a:spLocks noGrp="1"/>
          </p:cNvSpPr>
          <p:nvPr>
            <p:ph type="sldNum" sz="quarter" idx="11"/>
          </p:nvPr>
        </p:nvSpPr>
        <p:spPr/>
        <p:txBody>
          <a:bodyPr/>
          <a:lstStyle/>
          <a:p>
            <a:fld id="{19578ED6-6474-4B7A-9A38-27E77315DB0C}" type="slidenum">
              <a:rPr lang="ru-RU" smtClean="0"/>
              <a:t>‹#›</a:t>
            </a:fld>
            <a:endParaRPr lang="ru-RU"/>
          </a:p>
        </p:txBody>
      </p:sp>
      <p:sp>
        <p:nvSpPr>
          <p:cNvPr id="9" name="Footer Placeholder 8"/>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9DC1726F-0DDD-41F1-A1E3-51D9DEEF5F8D}" type="datetimeFigureOut">
              <a:rPr lang="ru-RU" smtClean="0"/>
              <a:t>05.04.2022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9578ED6-6474-4B7A-9A38-27E77315DB0C}"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9DC1726F-0DDD-41F1-A1E3-51D9DEEF5F8D}" type="datetimeFigureOut">
              <a:rPr lang="ru-RU" smtClean="0"/>
              <a:t>05.04.2022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9578ED6-6474-4B7A-9A38-27E77315DB0C}"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4" name="Date Placeholder 3"/>
          <p:cNvSpPr>
            <a:spLocks noGrp="1"/>
          </p:cNvSpPr>
          <p:nvPr>
            <p:ph type="dt" sz="half" idx="10"/>
          </p:nvPr>
        </p:nvSpPr>
        <p:spPr/>
        <p:txBody>
          <a:bodyPr/>
          <a:lstStyle/>
          <a:p>
            <a:fld id="{9DC1726F-0DDD-41F1-A1E3-51D9DEEF5F8D}" type="datetimeFigureOut">
              <a:rPr lang="ru-RU" smtClean="0"/>
              <a:t>05.04.2022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9578ED6-6474-4B7A-9A38-27E77315DB0C}"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ru-RU" smtClean="0"/>
              <a:t>Образец заголовка</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DC1726F-0DDD-41F1-A1E3-51D9DEEF5F8D}" type="datetimeFigureOut">
              <a:rPr lang="ru-RU" smtClean="0"/>
              <a:t>05.04.2022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9578ED6-6474-4B7A-9A38-27E77315DB0C}" type="slidenum">
              <a:rPr lang="ru-RU" smtClean="0"/>
              <a:t>‹#›</a:t>
            </a:fld>
            <a:endParaRPr lang="ru-RU"/>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5" name="Date Placeholder 4"/>
          <p:cNvSpPr>
            <a:spLocks noGrp="1"/>
          </p:cNvSpPr>
          <p:nvPr>
            <p:ph type="dt" sz="half" idx="10"/>
          </p:nvPr>
        </p:nvSpPr>
        <p:spPr/>
        <p:txBody>
          <a:bodyPr/>
          <a:lstStyle/>
          <a:p>
            <a:fld id="{9DC1726F-0DDD-41F1-A1E3-51D9DEEF5F8D}" type="datetimeFigureOut">
              <a:rPr lang="ru-RU" smtClean="0"/>
              <a:t>05.04.2022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9578ED6-6474-4B7A-9A38-27E77315DB0C}" type="slidenum">
              <a:rPr lang="ru-RU" smtClean="0"/>
              <a:t>‹#›</a:t>
            </a:fld>
            <a:endParaRPr lang="ru-RU"/>
          </a:p>
        </p:txBody>
      </p:sp>
      <p:sp>
        <p:nvSpPr>
          <p:cNvPr id="9" name="Content Placeholder 8"/>
          <p:cNvSpPr>
            <a:spLocks noGrp="1"/>
          </p:cNvSpPr>
          <p:nvPr>
            <p:ph sz="quarter" idx="13"/>
          </p:nvPr>
        </p:nvSpPr>
        <p:spPr>
          <a:xfrm>
            <a:off x="365760" y="1600200"/>
            <a:ext cx="4041648" cy="452628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7" name="Date Placeholder 6"/>
          <p:cNvSpPr>
            <a:spLocks noGrp="1"/>
          </p:cNvSpPr>
          <p:nvPr>
            <p:ph type="dt" sz="half" idx="10"/>
          </p:nvPr>
        </p:nvSpPr>
        <p:spPr/>
        <p:txBody>
          <a:bodyPr/>
          <a:lstStyle/>
          <a:p>
            <a:fld id="{9DC1726F-0DDD-41F1-A1E3-51D9DEEF5F8D}" type="datetimeFigureOut">
              <a:rPr lang="ru-RU" smtClean="0"/>
              <a:t>05.04.2022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19578ED6-6474-4B7A-9A38-27E77315DB0C}" type="slidenum">
              <a:rPr lang="ru-RU" smtClean="0"/>
              <a:t>‹#›</a:t>
            </a:fld>
            <a:endParaRPr lang="ru-RU"/>
          </a:p>
        </p:txBody>
      </p:sp>
      <p:sp>
        <p:nvSpPr>
          <p:cNvPr id="11" name="Content Placeholder 10"/>
          <p:cNvSpPr>
            <a:spLocks noGrp="1"/>
          </p:cNvSpPr>
          <p:nvPr>
            <p:ph sz="quarter" idx="13"/>
          </p:nvPr>
        </p:nvSpPr>
        <p:spPr>
          <a:xfrm>
            <a:off x="457200" y="2212848"/>
            <a:ext cx="4041648" cy="391363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9DC1726F-0DDD-41F1-A1E3-51D9DEEF5F8D}" type="datetimeFigureOut">
              <a:rPr lang="ru-RU" smtClean="0"/>
              <a:t>05.04.2022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19578ED6-6474-4B7A-9A38-27E77315DB0C}"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C1726F-0DDD-41F1-A1E3-51D9DEEF5F8D}" type="datetimeFigureOut">
              <a:rPr lang="ru-RU" smtClean="0"/>
              <a:t>05.04.2022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19578ED6-6474-4B7A-9A38-27E77315DB0C}"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9DC1726F-0DDD-41F1-A1E3-51D9DEEF5F8D}" type="datetimeFigureOut">
              <a:rPr lang="ru-RU" smtClean="0"/>
              <a:t>05.04.2022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9578ED6-6474-4B7A-9A38-27E77315DB0C}"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ru-RU" smtClean="0"/>
              <a:t>Образец заголовка</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9DC1726F-0DDD-41F1-A1E3-51D9DEEF5F8D}" type="datetimeFigureOut">
              <a:rPr lang="ru-RU" smtClean="0"/>
              <a:t>05.04.2022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9578ED6-6474-4B7A-9A38-27E77315DB0C}"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9DC1726F-0DDD-41F1-A1E3-51D9DEEF5F8D}" type="datetimeFigureOut">
              <a:rPr lang="ru-RU" smtClean="0"/>
              <a:t>05.04.2022</a:t>
            </a:fld>
            <a:endParaRPr lang="ru-RU"/>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ru-RU"/>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19578ED6-6474-4B7A-9A38-27E77315DB0C}" type="slidenum">
              <a:rPr lang="ru-RU" smtClean="0"/>
              <a:t>‹#›</a:t>
            </a:fld>
            <a:endParaRPr lang="ru-RU"/>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Layout" Target="../diagrams/layout1.xml"/><Relationship Id="rId7" Type="http://schemas.openxmlformats.org/officeDocument/2006/relationships/image" Target="../media/image3.png"/><Relationship Id="rId12" Type="http://schemas.microsoft.com/office/2007/relationships/diagramDrawing" Target="../diagrams/drawing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openxmlformats.org/officeDocument/2006/relationships/diagramColors" Target="../diagrams/colors2.xml"/><Relationship Id="rId5" Type="http://schemas.openxmlformats.org/officeDocument/2006/relationships/diagramColors" Target="../diagrams/colors1.xml"/><Relationship Id="rId10" Type="http://schemas.openxmlformats.org/officeDocument/2006/relationships/diagramQuickStyle" Target="../diagrams/quickStyle2.xml"/><Relationship Id="rId4" Type="http://schemas.openxmlformats.org/officeDocument/2006/relationships/diagramQuickStyle" Target="../diagrams/quickStyle1.xml"/><Relationship Id="rId9" Type="http://schemas.openxmlformats.org/officeDocument/2006/relationships/diagramLayout" Target="../diagrams/layout2.xml"/></Relationships>
</file>

<file path=ppt/slides/_rels/slide3.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98926" y="1951411"/>
            <a:ext cx="8746149" cy="2068259"/>
          </a:xfrm>
          <a:prstGeom prst="rect">
            <a:avLst/>
          </a:prstGeom>
        </p:spPr>
        <p:txBody>
          <a:bodyPr wrap="square">
            <a:spAutoFit/>
          </a:bodyPr>
          <a:lstStyle/>
          <a:p>
            <a:pPr algn="ctr">
              <a:lnSpc>
                <a:spcPct val="107000"/>
              </a:lnSpc>
            </a:pPr>
            <a:r>
              <a:rPr lang="ru-RU" sz="3000" dirty="0">
                <a:latin typeface="Monotype Corsiva" panose="03010101010201010101" pitchFamily="66" charset="0"/>
                <a:ea typeface="Calibri" panose="020F0502020204030204" pitchFamily="34" charset="0"/>
                <a:cs typeface="Calibri" panose="020F0502020204030204" pitchFamily="34" charset="0"/>
              </a:rPr>
              <a:t>Использование средств НСЗ</a:t>
            </a:r>
            <a:endParaRPr lang="ru-RU" sz="30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pPr>
            <a:r>
              <a:rPr lang="ru-RU" sz="3000" dirty="0">
                <a:latin typeface="Monotype Corsiva" panose="03010101010201010101" pitchFamily="66" charset="0"/>
                <a:ea typeface="Calibri" panose="020F0502020204030204" pitchFamily="34" charset="0"/>
                <a:cs typeface="Calibri" panose="020F0502020204030204" pitchFamily="34" charset="0"/>
              </a:rPr>
              <a:t>Территориального фонда ОМС</a:t>
            </a:r>
            <a:endParaRPr lang="ru-RU" sz="30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pPr>
            <a:r>
              <a:rPr lang="ru-RU" sz="3000" dirty="0">
                <a:latin typeface="Monotype Corsiva" panose="03010101010201010101" pitchFamily="66" charset="0"/>
                <a:ea typeface="Calibri" panose="020F0502020204030204" pitchFamily="34" charset="0"/>
                <a:cs typeface="Calibri" panose="020F0502020204030204" pitchFamily="34" charset="0"/>
              </a:rPr>
              <a:t>Кабардино-Балкарской Республики</a:t>
            </a:r>
            <a:endParaRPr lang="ru-RU" sz="30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600"/>
              </a:spcAft>
            </a:pPr>
            <a:r>
              <a:rPr lang="ru-RU" sz="3000" dirty="0">
                <a:latin typeface="Monotype Corsiva" panose="03010101010201010101" pitchFamily="66" charset="0"/>
                <a:ea typeface="Calibri" panose="020F0502020204030204" pitchFamily="34" charset="0"/>
                <a:cs typeface="Times New Roman" panose="02020603050405020304" pitchFamily="18" charset="0"/>
              </a:rPr>
              <a:t>за </a:t>
            </a:r>
            <a:r>
              <a:rPr lang="ru-RU" sz="3000" b="1" dirty="0" smtClean="0">
                <a:solidFill>
                  <a:schemeClr val="accent5">
                    <a:lumMod val="50000"/>
                  </a:schemeClr>
                </a:solidFill>
                <a:latin typeface="Monotype Corsiva" panose="03010101010201010101" pitchFamily="66" charset="0"/>
                <a:ea typeface="Calibri" panose="020F0502020204030204" pitchFamily="34" charset="0"/>
                <a:cs typeface="Times New Roman" panose="02020603050405020304" pitchFamily="18" charset="0"/>
              </a:rPr>
              <a:t>2021 </a:t>
            </a:r>
            <a:r>
              <a:rPr lang="ru-RU" sz="3000" b="1" dirty="0">
                <a:solidFill>
                  <a:schemeClr val="accent5">
                    <a:lumMod val="50000"/>
                  </a:schemeClr>
                </a:solidFill>
                <a:latin typeface="Monotype Corsiva" panose="03010101010201010101" pitchFamily="66" charset="0"/>
                <a:ea typeface="Calibri" panose="020F0502020204030204" pitchFamily="34" charset="0"/>
                <a:cs typeface="Times New Roman" panose="02020603050405020304" pitchFamily="18" charset="0"/>
              </a:rPr>
              <a:t>год</a:t>
            </a:r>
            <a:endParaRPr lang="ru-RU" sz="3000" dirty="0">
              <a:solidFill>
                <a:schemeClr val="accent5">
                  <a:lumMod val="50000"/>
                </a:schemeClr>
              </a:solidFill>
              <a:latin typeface="Calibri" panose="020F0502020204030204" pitchFamily="34" charset="0"/>
              <a:ea typeface="Calibri" panose="020F0502020204030204" pitchFamily="34" charset="0"/>
              <a:cs typeface="Times New Roman" panose="02020603050405020304" pitchFamily="18" charset="0"/>
            </a:endParaRPr>
          </a:p>
        </p:txBody>
      </p:sp>
      <p:pic>
        <p:nvPicPr>
          <p:cNvPr id="5" name="Рисунок 4"/>
          <p:cNvPicPr>
            <a:picLocks noChangeAspect="1"/>
          </p:cNvPicPr>
          <p:nvPr/>
        </p:nvPicPr>
        <p:blipFill>
          <a:blip r:embed="rId2">
            <a:extLst>
              <a:ext uri="{BEBA8EAE-BF5A-486C-A8C5-ECC9F3942E4B}">
                <a14:imgProps xmlns:a14="http://schemas.microsoft.com/office/drawing/2010/main">
                  <a14:imgLayer r:embed="rId3">
                    <a14:imgEffect>
                      <a14:sharpenSoften amount="-55000"/>
                    </a14:imgEffect>
                    <a14:imgEffect>
                      <a14:saturation sat="30000"/>
                    </a14:imgEffect>
                  </a14:imgLayer>
                </a14:imgProps>
              </a:ext>
              <a:ext uri="{28A0092B-C50C-407E-A947-70E740481C1C}">
                <a14:useLocalDpi xmlns:a14="http://schemas.microsoft.com/office/drawing/2010/main" val="0"/>
              </a:ext>
            </a:extLst>
          </a:blip>
          <a:stretch>
            <a:fillRect/>
          </a:stretch>
        </p:blipFill>
        <p:spPr>
          <a:xfrm>
            <a:off x="3779912" y="4221088"/>
            <a:ext cx="1584176" cy="1584176"/>
          </a:xfrm>
          <a:prstGeom prst="rect">
            <a:avLst/>
          </a:prstGeom>
          <a:ln>
            <a:noFill/>
          </a:ln>
          <a:effectLst>
            <a:outerShdw blurRad="190500" dist="228600" dir="2700000" algn="ctr">
              <a:srgbClr val="000000">
                <a:alpha val="0"/>
              </a:srgbClr>
            </a:outerShdw>
            <a:softEdge rad="457200"/>
          </a:effectLst>
          <a:scene3d>
            <a:camera prst="orthographicFront">
              <a:rot lat="0" lon="0" rev="0"/>
            </a:camera>
            <a:lightRig rig="glow" dir="t">
              <a:rot lat="0" lon="0" rev="4800000"/>
            </a:lightRig>
          </a:scene3d>
          <a:sp3d prstMaterial="matte">
            <a:bevelT w="127000" h="63500"/>
          </a:sp3d>
        </p:spPr>
      </p:pic>
    </p:spTree>
    <p:extLst>
      <p:ext uri="{BB962C8B-B14F-4D97-AF65-F5344CB8AC3E}">
        <p14:creationId xmlns:p14="http://schemas.microsoft.com/office/powerpoint/2010/main" val="25620080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Объект 5"/>
          <p:cNvGraphicFramePr>
            <a:graphicFrameLocks noGrp="1"/>
          </p:cNvGraphicFramePr>
          <p:nvPr>
            <p:ph idx="1"/>
            <p:extLst>
              <p:ext uri="{D42A27DB-BD31-4B8C-83A1-F6EECF244321}">
                <p14:modId xmlns:p14="http://schemas.microsoft.com/office/powerpoint/2010/main" val="4208407037"/>
              </p:ext>
            </p:extLst>
          </p:nvPr>
        </p:nvGraphicFramePr>
        <p:xfrm>
          <a:off x="251520" y="332666"/>
          <a:ext cx="8640960" cy="6277162"/>
        </p:xfrm>
        <a:graphic>
          <a:graphicData uri="http://schemas.openxmlformats.org/drawingml/2006/table">
            <a:tbl>
              <a:tblPr>
                <a:tableStyleId>{5C22544A-7EE6-4342-B048-85BDC9FD1C3A}</a:tableStyleId>
              </a:tblPr>
              <a:tblGrid>
                <a:gridCol w="251616">
                  <a:extLst>
                    <a:ext uri="{9D8B030D-6E8A-4147-A177-3AD203B41FA5}">
                      <a16:colId xmlns:a16="http://schemas.microsoft.com/office/drawing/2014/main" val="4077233170"/>
                    </a:ext>
                  </a:extLst>
                </a:gridCol>
                <a:gridCol w="5365008">
                  <a:extLst>
                    <a:ext uri="{9D8B030D-6E8A-4147-A177-3AD203B41FA5}">
                      <a16:colId xmlns:a16="http://schemas.microsoft.com/office/drawing/2014/main" val="1273791782"/>
                    </a:ext>
                  </a:extLst>
                </a:gridCol>
                <a:gridCol w="1080120">
                  <a:extLst>
                    <a:ext uri="{9D8B030D-6E8A-4147-A177-3AD203B41FA5}">
                      <a16:colId xmlns:a16="http://schemas.microsoft.com/office/drawing/2014/main" val="2410605114"/>
                    </a:ext>
                  </a:extLst>
                </a:gridCol>
                <a:gridCol w="792088">
                  <a:extLst>
                    <a:ext uri="{9D8B030D-6E8A-4147-A177-3AD203B41FA5}">
                      <a16:colId xmlns:a16="http://schemas.microsoft.com/office/drawing/2014/main" val="409688352"/>
                    </a:ext>
                  </a:extLst>
                </a:gridCol>
                <a:gridCol w="1152128">
                  <a:extLst>
                    <a:ext uri="{9D8B030D-6E8A-4147-A177-3AD203B41FA5}">
                      <a16:colId xmlns:a16="http://schemas.microsoft.com/office/drawing/2014/main" val="4201643219"/>
                    </a:ext>
                  </a:extLst>
                </a:gridCol>
              </a:tblGrid>
              <a:tr h="364604">
                <a:tc>
                  <a:txBody>
                    <a:bodyPr/>
                    <a:lstStyle/>
                    <a:p>
                      <a:pPr algn="ctr" fontAlgn="ctr"/>
                      <a:r>
                        <a:rPr lang="ru-RU" sz="1200" u="none" strike="noStrike">
                          <a:effectLst/>
                        </a:rPr>
                        <a:t>№ </a:t>
                      </a:r>
                      <a:endParaRPr lang="ru-RU" sz="1200" b="1" i="0" u="none" strike="noStrike">
                        <a:solidFill>
                          <a:srgbClr val="000000"/>
                        </a:solidFill>
                        <a:effectLst/>
                        <a:latin typeface="Times New Roman" panose="02020603050405020304" pitchFamily="18" charset="0"/>
                      </a:endParaRPr>
                    </a:p>
                  </a:txBody>
                  <a:tcPr marL="3203" marR="3203" marT="3203" marB="0" anchor="ctr"/>
                </a:tc>
                <a:tc>
                  <a:txBody>
                    <a:bodyPr/>
                    <a:lstStyle/>
                    <a:p>
                      <a:pPr algn="ctr" fontAlgn="ctr"/>
                      <a:r>
                        <a:rPr lang="ru-RU" sz="1200" u="none" strike="noStrike" dirty="0">
                          <a:effectLst/>
                        </a:rPr>
                        <a:t>Наименование </a:t>
                      </a:r>
                      <a:r>
                        <a:rPr lang="ru-RU" sz="1200" u="none" strike="noStrike" dirty="0" smtClean="0">
                          <a:effectLst/>
                        </a:rPr>
                        <a:t>МО</a:t>
                      </a:r>
                      <a:r>
                        <a:rPr lang="ru-RU" sz="1200" u="none" strike="noStrike" baseline="0" dirty="0" smtClean="0">
                          <a:effectLst/>
                        </a:rPr>
                        <a:t> с которыми заключены соглашения</a:t>
                      </a:r>
                      <a:endParaRPr lang="ru-RU" sz="1200" b="1" i="0" u="none" strike="noStrike" dirty="0">
                        <a:solidFill>
                          <a:srgbClr val="000000"/>
                        </a:solidFill>
                        <a:effectLst/>
                        <a:latin typeface="Times New Roman" panose="02020603050405020304" pitchFamily="18" charset="0"/>
                      </a:endParaRPr>
                    </a:p>
                  </a:txBody>
                  <a:tcPr marL="3203" marR="3203" marT="3203" marB="0" anchor="ctr"/>
                </a:tc>
                <a:tc>
                  <a:txBody>
                    <a:bodyPr/>
                    <a:lstStyle/>
                    <a:p>
                      <a:pPr algn="ctr" fontAlgn="ctr"/>
                      <a:r>
                        <a:rPr lang="ru-RU" sz="1200" u="none" strike="noStrike" dirty="0" smtClean="0">
                          <a:effectLst/>
                        </a:rPr>
                        <a:t>Итого, в т. ч.</a:t>
                      </a:r>
                      <a:endParaRPr lang="ru-RU" sz="1200" b="1" i="0" u="none" strike="noStrike" dirty="0">
                        <a:solidFill>
                          <a:srgbClr val="000000"/>
                        </a:solidFill>
                        <a:effectLst/>
                        <a:latin typeface="Times New Roman" panose="02020603050405020304" pitchFamily="18" charset="0"/>
                      </a:endParaRPr>
                    </a:p>
                  </a:txBody>
                  <a:tcPr marL="3203" marR="3203" marT="3203" marB="0" anchor="ctr"/>
                </a:tc>
                <a:tc>
                  <a:txBody>
                    <a:bodyPr/>
                    <a:lstStyle/>
                    <a:p>
                      <a:pPr algn="ctr" fontAlgn="ctr"/>
                      <a:r>
                        <a:rPr lang="ru-RU" sz="1200" u="none" strike="noStrike">
                          <a:effectLst/>
                        </a:rPr>
                        <a:t>обучение</a:t>
                      </a:r>
                      <a:endParaRPr lang="ru-RU" sz="1200" b="1" i="0" u="none" strike="noStrike">
                        <a:solidFill>
                          <a:srgbClr val="000000"/>
                        </a:solidFill>
                        <a:effectLst/>
                        <a:latin typeface="Times New Roman" panose="02020603050405020304" pitchFamily="18" charset="0"/>
                      </a:endParaRPr>
                    </a:p>
                  </a:txBody>
                  <a:tcPr marL="3203" marR="3203" marT="3203" marB="0" anchor="ctr"/>
                </a:tc>
                <a:tc>
                  <a:txBody>
                    <a:bodyPr/>
                    <a:lstStyle/>
                    <a:p>
                      <a:pPr algn="ctr" fontAlgn="ctr"/>
                      <a:r>
                        <a:rPr lang="ru-RU" sz="1200" u="none" strike="noStrike" dirty="0">
                          <a:effectLst/>
                        </a:rPr>
                        <a:t>приобретение</a:t>
                      </a:r>
                      <a:endParaRPr lang="ru-RU" sz="1200" b="1" i="0" u="none" strike="noStrike" dirty="0">
                        <a:solidFill>
                          <a:srgbClr val="000000"/>
                        </a:solidFill>
                        <a:effectLst/>
                        <a:latin typeface="Times New Roman" panose="02020603050405020304" pitchFamily="18" charset="0"/>
                      </a:endParaRPr>
                    </a:p>
                  </a:txBody>
                  <a:tcPr marL="3203" marR="3203" marT="3203" marB="0" anchor="ctr"/>
                </a:tc>
                <a:extLst>
                  <a:ext uri="{0D108BD9-81ED-4DB2-BD59-A6C34878D82A}">
                    <a16:rowId xmlns:a16="http://schemas.microsoft.com/office/drawing/2014/main" val="1230104682"/>
                  </a:ext>
                </a:extLst>
              </a:tr>
              <a:tr h="204144">
                <a:tc>
                  <a:txBody>
                    <a:bodyPr/>
                    <a:lstStyle/>
                    <a:p>
                      <a:pPr algn="ctr" fontAlgn="ctr"/>
                      <a:r>
                        <a:rPr lang="ru-RU" sz="1200" u="none" strike="noStrike">
                          <a:effectLst/>
                        </a:rPr>
                        <a:t>1</a:t>
                      </a:r>
                      <a:endParaRPr lang="ru-RU" sz="1200" b="0" i="0" u="none" strike="noStrike">
                        <a:solidFill>
                          <a:srgbClr val="000000"/>
                        </a:solidFill>
                        <a:effectLst/>
                        <a:latin typeface="Times New Roman" panose="02020603050405020304" pitchFamily="18" charset="0"/>
                      </a:endParaRPr>
                    </a:p>
                  </a:txBody>
                  <a:tcPr marL="3203" marR="3203" marT="3203" marB="0" anchor="ctr"/>
                </a:tc>
                <a:tc>
                  <a:txBody>
                    <a:bodyPr/>
                    <a:lstStyle/>
                    <a:p>
                      <a:pPr algn="l" fontAlgn="ctr"/>
                      <a:r>
                        <a:rPr lang="ru-RU" sz="1200" u="none" strike="noStrike">
                          <a:effectLst/>
                        </a:rPr>
                        <a:t>ГБУЗ "Городская клиническая больница № 2" </a:t>
                      </a:r>
                      <a:endParaRPr lang="ru-RU" sz="1200" b="0" i="0" u="none" strike="noStrike">
                        <a:solidFill>
                          <a:srgbClr val="000000"/>
                        </a:solidFill>
                        <a:effectLst/>
                        <a:latin typeface="Times New Roman" panose="02020603050405020304" pitchFamily="18" charset="0"/>
                      </a:endParaRPr>
                    </a:p>
                  </a:txBody>
                  <a:tcPr marL="3203" marR="3203" marT="3203" marB="0" anchor="ctr"/>
                </a:tc>
                <a:tc>
                  <a:txBody>
                    <a:bodyPr/>
                    <a:lstStyle/>
                    <a:p>
                      <a:pPr algn="r" fontAlgn="ctr"/>
                      <a:r>
                        <a:rPr lang="ru-RU" sz="1200" u="none" strike="noStrike" dirty="0">
                          <a:effectLst/>
                        </a:rPr>
                        <a:t>4 </a:t>
                      </a:r>
                      <a:r>
                        <a:rPr lang="ru-RU" sz="1200" u="none" strike="noStrike" dirty="0" smtClean="0">
                          <a:effectLst/>
                        </a:rPr>
                        <a:t>290,00</a:t>
                      </a:r>
                      <a:endParaRPr lang="ru-RU" sz="1200" b="1" i="0" u="none" strike="noStrike" dirty="0">
                        <a:solidFill>
                          <a:srgbClr val="000000"/>
                        </a:solidFill>
                        <a:effectLst/>
                        <a:latin typeface="Times New Roman" panose="02020603050405020304" pitchFamily="18" charset="0"/>
                      </a:endParaRPr>
                    </a:p>
                  </a:txBody>
                  <a:tcPr marL="3203" marR="3203" marT="3203" marB="0" anchor="ctr"/>
                </a:tc>
                <a:tc>
                  <a:txBody>
                    <a:bodyPr/>
                    <a:lstStyle/>
                    <a:p>
                      <a:pPr algn="l" fontAlgn="ctr"/>
                      <a:r>
                        <a:rPr lang="ru-RU" sz="1200" u="none" strike="noStrike" dirty="0">
                          <a:effectLst/>
                        </a:rPr>
                        <a:t> </a:t>
                      </a:r>
                      <a:endParaRPr lang="ru-RU" sz="1200" b="0" i="0" u="none" strike="noStrike" dirty="0">
                        <a:solidFill>
                          <a:srgbClr val="000000"/>
                        </a:solidFill>
                        <a:effectLst/>
                        <a:latin typeface="Times New Roman" panose="02020603050405020304" pitchFamily="18" charset="0"/>
                      </a:endParaRPr>
                    </a:p>
                  </a:txBody>
                  <a:tcPr marL="3203" marR="3203" marT="3203" marB="0" anchor="ctr"/>
                </a:tc>
                <a:tc>
                  <a:txBody>
                    <a:bodyPr/>
                    <a:lstStyle/>
                    <a:p>
                      <a:pPr algn="r" fontAlgn="ctr"/>
                      <a:r>
                        <a:rPr lang="ru-RU" sz="1200" u="none" strike="noStrike" dirty="0">
                          <a:effectLst/>
                        </a:rPr>
                        <a:t>4 </a:t>
                      </a:r>
                      <a:r>
                        <a:rPr lang="ru-RU" sz="1200" u="none" strike="noStrike" dirty="0" smtClean="0">
                          <a:effectLst/>
                        </a:rPr>
                        <a:t>290,00</a:t>
                      </a:r>
                      <a:endParaRPr lang="ru-RU" sz="1200" b="0" i="0" u="none" strike="noStrike" dirty="0">
                        <a:solidFill>
                          <a:srgbClr val="000000"/>
                        </a:solidFill>
                        <a:effectLst/>
                        <a:latin typeface="Times New Roman" panose="02020603050405020304" pitchFamily="18" charset="0"/>
                      </a:endParaRPr>
                    </a:p>
                  </a:txBody>
                  <a:tcPr marL="3203" marR="3203" marT="3203" marB="0" anchor="ctr"/>
                </a:tc>
                <a:extLst>
                  <a:ext uri="{0D108BD9-81ED-4DB2-BD59-A6C34878D82A}">
                    <a16:rowId xmlns:a16="http://schemas.microsoft.com/office/drawing/2014/main" val="3276365876"/>
                  </a:ext>
                </a:extLst>
              </a:tr>
              <a:tr h="204144">
                <a:tc>
                  <a:txBody>
                    <a:bodyPr/>
                    <a:lstStyle/>
                    <a:p>
                      <a:pPr algn="ctr" fontAlgn="ctr"/>
                      <a:r>
                        <a:rPr lang="ru-RU" sz="1200" u="none" strike="noStrike">
                          <a:effectLst/>
                        </a:rPr>
                        <a:t>2</a:t>
                      </a:r>
                      <a:endParaRPr lang="ru-RU" sz="1200" b="0" i="0" u="none" strike="noStrike">
                        <a:solidFill>
                          <a:srgbClr val="000000"/>
                        </a:solidFill>
                        <a:effectLst/>
                        <a:latin typeface="Times New Roman" panose="02020603050405020304" pitchFamily="18" charset="0"/>
                      </a:endParaRPr>
                    </a:p>
                  </a:txBody>
                  <a:tcPr marL="3203" marR="3203" marT="3203" marB="0" anchor="ctr"/>
                </a:tc>
                <a:tc>
                  <a:txBody>
                    <a:bodyPr/>
                    <a:lstStyle/>
                    <a:p>
                      <a:pPr algn="l" fontAlgn="ctr"/>
                      <a:r>
                        <a:rPr lang="ru-RU" sz="1200" u="none" strike="noStrike">
                          <a:effectLst/>
                        </a:rPr>
                        <a:t>ГБУЗ "Центральная районная больница" Черекского м. р.</a:t>
                      </a:r>
                      <a:endParaRPr lang="ru-RU" sz="1200" b="0" i="0" u="none" strike="noStrike">
                        <a:solidFill>
                          <a:srgbClr val="000000"/>
                        </a:solidFill>
                        <a:effectLst/>
                        <a:latin typeface="Times New Roman" panose="02020603050405020304" pitchFamily="18" charset="0"/>
                      </a:endParaRPr>
                    </a:p>
                  </a:txBody>
                  <a:tcPr marL="3203" marR="3203" marT="3203" marB="0" anchor="ctr"/>
                </a:tc>
                <a:tc>
                  <a:txBody>
                    <a:bodyPr/>
                    <a:lstStyle/>
                    <a:p>
                      <a:pPr algn="r" fontAlgn="ctr"/>
                      <a:r>
                        <a:rPr lang="ru-RU" sz="1200" u="none" strike="noStrike" dirty="0" smtClean="0">
                          <a:effectLst/>
                        </a:rPr>
                        <a:t>83,90</a:t>
                      </a:r>
                      <a:endParaRPr lang="ru-RU" sz="1200" b="1" i="0" u="none" strike="noStrike" dirty="0">
                        <a:solidFill>
                          <a:srgbClr val="000000"/>
                        </a:solidFill>
                        <a:effectLst/>
                        <a:latin typeface="Times New Roman" panose="02020603050405020304" pitchFamily="18" charset="0"/>
                      </a:endParaRPr>
                    </a:p>
                  </a:txBody>
                  <a:tcPr marL="3203" marR="3203" marT="3203" marB="0" anchor="ctr"/>
                </a:tc>
                <a:tc>
                  <a:txBody>
                    <a:bodyPr/>
                    <a:lstStyle/>
                    <a:p>
                      <a:pPr algn="r" fontAlgn="ctr"/>
                      <a:r>
                        <a:rPr lang="ru-RU" sz="1200" u="none" strike="noStrike" dirty="0" smtClean="0">
                          <a:effectLst/>
                        </a:rPr>
                        <a:t>83,90</a:t>
                      </a:r>
                      <a:endParaRPr lang="ru-RU" sz="1200" b="0" i="0" u="none" strike="noStrike" dirty="0">
                        <a:solidFill>
                          <a:srgbClr val="000000"/>
                        </a:solidFill>
                        <a:effectLst/>
                        <a:latin typeface="Times New Roman" panose="02020603050405020304" pitchFamily="18" charset="0"/>
                      </a:endParaRPr>
                    </a:p>
                  </a:txBody>
                  <a:tcPr marL="3203" marR="3203" marT="3203" marB="0" anchor="ctr"/>
                </a:tc>
                <a:tc>
                  <a:txBody>
                    <a:bodyPr/>
                    <a:lstStyle/>
                    <a:p>
                      <a:pPr algn="l" fontAlgn="ctr"/>
                      <a:r>
                        <a:rPr lang="ru-RU" sz="1200" u="none" strike="noStrike" dirty="0">
                          <a:effectLst/>
                        </a:rPr>
                        <a:t> </a:t>
                      </a:r>
                      <a:endParaRPr lang="ru-RU" sz="1200" b="0" i="0" u="none" strike="noStrike" dirty="0">
                        <a:solidFill>
                          <a:srgbClr val="000000"/>
                        </a:solidFill>
                        <a:effectLst/>
                        <a:latin typeface="Times New Roman" panose="02020603050405020304" pitchFamily="18" charset="0"/>
                      </a:endParaRPr>
                    </a:p>
                  </a:txBody>
                  <a:tcPr marL="3203" marR="3203" marT="3203" marB="0" anchor="ctr"/>
                </a:tc>
                <a:extLst>
                  <a:ext uri="{0D108BD9-81ED-4DB2-BD59-A6C34878D82A}">
                    <a16:rowId xmlns:a16="http://schemas.microsoft.com/office/drawing/2014/main" val="3047674713"/>
                  </a:ext>
                </a:extLst>
              </a:tr>
              <a:tr h="204144">
                <a:tc>
                  <a:txBody>
                    <a:bodyPr/>
                    <a:lstStyle/>
                    <a:p>
                      <a:pPr algn="ctr" fontAlgn="ctr"/>
                      <a:r>
                        <a:rPr lang="ru-RU" sz="1200" u="none" strike="noStrike">
                          <a:effectLst/>
                        </a:rPr>
                        <a:t>3</a:t>
                      </a:r>
                      <a:endParaRPr lang="ru-RU" sz="1200" b="0" i="0" u="none" strike="noStrike">
                        <a:solidFill>
                          <a:srgbClr val="000000"/>
                        </a:solidFill>
                        <a:effectLst/>
                        <a:latin typeface="Times New Roman" panose="02020603050405020304" pitchFamily="18" charset="0"/>
                      </a:endParaRPr>
                    </a:p>
                  </a:txBody>
                  <a:tcPr marL="3203" marR="3203" marT="3203" marB="0" anchor="ctr"/>
                </a:tc>
                <a:tc>
                  <a:txBody>
                    <a:bodyPr/>
                    <a:lstStyle/>
                    <a:p>
                      <a:pPr algn="l" fontAlgn="ctr"/>
                      <a:r>
                        <a:rPr lang="ru-RU" sz="1200" u="none" strike="noStrike">
                          <a:effectLst/>
                        </a:rPr>
                        <a:t>ГБУЗ "Стоматологическая поликлиника № 1" г. о. Нальчик</a:t>
                      </a:r>
                      <a:endParaRPr lang="ru-RU" sz="1200" b="0" i="0" u="none" strike="noStrike">
                        <a:solidFill>
                          <a:srgbClr val="000000"/>
                        </a:solidFill>
                        <a:effectLst/>
                        <a:latin typeface="Times New Roman" panose="02020603050405020304" pitchFamily="18" charset="0"/>
                      </a:endParaRPr>
                    </a:p>
                  </a:txBody>
                  <a:tcPr marL="3203" marR="3203" marT="3203" marB="0" anchor="ctr"/>
                </a:tc>
                <a:tc>
                  <a:txBody>
                    <a:bodyPr/>
                    <a:lstStyle/>
                    <a:p>
                      <a:pPr algn="r" fontAlgn="ctr"/>
                      <a:r>
                        <a:rPr lang="ru-RU" sz="1200" u="none" strike="noStrike" dirty="0">
                          <a:effectLst/>
                        </a:rPr>
                        <a:t>1 </a:t>
                      </a:r>
                      <a:r>
                        <a:rPr lang="ru-RU" sz="1200" u="none" strike="noStrike" dirty="0" smtClean="0">
                          <a:effectLst/>
                        </a:rPr>
                        <a:t>152,00</a:t>
                      </a:r>
                      <a:endParaRPr lang="ru-RU" sz="1200" b="1" i="0" u="none" strike="noStrike" dirty="0">
                        <a:solidFill>
                          <a:srgbClr val="000000"/>
                        </a:solidFill>
                        <a:effectLst/>
                        <a:latin typeface="Times New Roman" panose="02020603050405020304" pitchFamily="18" charset="0"/>
                      </a:endParaRPr>
                    </a:p>
                  </a:txBody>
                  <a:tcPr marL="3203" marR="3203" marT="3203" marB="0" anchor="ctr"/>
                </a:tc>
                <a:tc>
                  <a:txBody>
                    <a:bodyPr/>
                    <a:lstStyle/>
                    <a:p>
                      <a:pPr algn="l" fontAlgn="ctr"/>
                      <a:r>
                        <a:rPr lang="ru-RU" sz="1200" u="none" strike="noStrike">
                          <a:effectLst/>
                        </a:rPr>
                        <a:t> </a:t>
                      </a:r>
                      <a:endParaRPr lang="ru-RU" sz="1200" b="0" i="0" u="none" strike="noStrike">
                        <a:solidFill>
                          <a:srgbClr val="000000"/>
                        </a:solidFill>
                        <a:effectLst/>
                        <a:latin typeface="Times New Roman" panose="02020603050405020304" pitchFamily="18" charset="0"/>
                      </a:endParaRPr>
                    </a:p>
                  </a:txBody>
                  <a:tcPr marL="3203" marR="3203" marT="3203" marB="0" anchor="ctr"/>
                </a:tc>
                <a:tc>
                  <a:txBody>
                    <a:bodyPr/>
                    <a:lstStyle/>
                    <a:p>
                      <a:pPr algn="r" fontAlgn="ctr"/>
                      <a:r>
                        <a:rPr lang="ru-RU" sz="1200" u="none" strike="noStrike" dirty="0">
                          <a:effectLst/>
                        </a:rPr>
                        <a:t>1 </a:t>
                      </a:r>
                      <a:r>
                        <a:rPr lang="ru-RU" sz="1200" u="none" strike="noStrike" dirty="0" smtClean="0">
                          <a:effectLst/>
                        </a:rPr>
                        <a:t>152,00</a:t>
                      </a:r>
                      <a:endParaRPr lang="ru-RU" sz="1200" b="0" i="0" u="none" strike="noStrike" dirty="0">
                        <a:solidFill>
                          <a:srgbClr val="000000"/>
                        </a:solidFill>
                        <a:effectLst/>
                        <a:latin typeface="Times New Roman" panose="02020603050405020304" pitchFamily="18" charset="0"/>
                      </a:endParaRPr>
                    </a:p>
                  </a:txBody>
                  <a:tcPr marL="3203" marR="3203" marT="3203" marB="0" anchor="ctr"/>
                </a:tc>
                <a:extLst>
                  <a:ext uri="{0D108BD9-81ED-4DB2-BD59-A6C34878D82A}">
                    <a16:rowId xmlns:a16="http://schemas.microsoft.com/office/drawing/2014/main" val="2401083550"/>
                  </a:ext>
                </a:extLst>
              </a:tr>
              <a:tr h="204144">
                <a:tc>
                  <a:txBody>
                    <a:bodyPr/>
                    <a:lstStyle/>
                    <a:p>
                      <a:pPr algn="ctr" fontAlgn="ctr"/>
                      <a:r>
                        <a:rPr lang="ru-RU" sz="1200" u="none" strike="noStrike">
                          <a:effectLst/>
                        </a:rPr>
                        <a:t>4</a:t>
                      </a:r>
                      <a:endParaRPr lang="ru-RU" sz="1200" b="0" i="0" u="none" strike="noStrike">
                        <a:solidFill>
                          <a:srgbClr val="000000"/>
                        </a:solidFill>
                        <a:effectLst/>
                        <a:latin typeface="Times New Roman" panose="02020603050405020304" pitchFamily="18" charset="0"/>
                      </a:endParaRPr>
                    </a:p>
                  </a:txBody>
                  <a:tcPr marL="3203" marR="3203" marT="3203" marB="0" anchor="ctr"/>
                </a:tc>
                <a:tc>
                  <a:txBody>
                    <a:bodyPr/>
                    <a:lstStyle/>
                    <a:p>
                      <a:pPr algn="l" fontAlgn="ctr"/>
                      <a:r>
                        <a:rPr lang="ru-RU" sz="1200" u="none" strike="noStrike">
                          <a:effectLst/>
                        </a:rPr>
                        <a:t>ГБУЗ "Центральная районная больница" Терского м. р.</a:t>
                      </a:r>
                      <a:endParaRPr lang="ru-RU" sz="1200" b="0" i="0" u="none" strike="noStrike">
                        <a:solidFill>
                          <a:srgbClr val="000000"/>
                        </a:solidFill>
                        <a:effectLst/>
                        <a:latin typeface="Times New Roman" panose="02020603050405020304" pitchFamily="18" charset="0"/>
                      </a:endParaRPr>
                    </a:p>
                  </a:txBody>
                  <a:tcPr marL="3203" marR="3203" marT="3203" marB="0" anchor="ctr"/>
                </a:tc>
                <a:tc>
                  <a:txBody>
                    <a:bodyPr/>
                    <a:lstStyle/>
                    <a:p>
                      <a:pPr algn="r" fontAlgn="ctr"/>
                      <a:r>
                        <a:rPr lang="ru-RU" sz="1200" u="none" strike="noStrike" dirty="0">
                          <a:effectLst/>
                        </a:rPr>
                        <a:t>1 </a:t>
                      </a:r>
                      <a:r>
                        <a:rPr lang="ru-RU" sz="1200" u="none" strike="noStrike" dirty="0" smtClean="0">
                          <a:effectLst/>
                        </a:rPr>
                        <a:t>762,50</a:t>
                      </a:r>
                      <a:endParaRPr lang="ru-RU" sz="1200" b="1" i="0" u="none" strike="noStrike" dirty="0">
                        <a:solidFill>
                          <a:srgbClr val="000000"/>
                        </a:solidFill>
                        <a:effectLst/>
                        <a:latin typeface="Times New Roman" panose="02020603050405020304" pitchFamily="18" charset="0"/>
                      </a:endParaRPr>
                    </a:p>
                  </a:txBody>
                  <a:tcPr marL="3203" marR="3203" marT="3203" marB="0" anchor="ctr"/>
                </a:tc>
                <a:tc>
                  <a:txBody>
                    <a:bodyPr/>
                    <a:lstStyle/>
                    <a:p>
                      <a:pPr algn="r" fontAlgn="ctr"/>
                      <a:r>
                        <a:rPr lang="ru-RU" sz="1200" u="none" strike="noStrike" dirty="0" smtClean="0">
                          <a:effectLst/>
                        </a:rPr>
                        <a:t>63,90</a:t>
                      </a:r>
                      <a:endParaRPr lang="ru-RU" sz="1200" b="0" i="0" u="none" strike="noStrike" dirty="0">
                        <a:solidFill>
                          <a:srgbClr val="000000"/>
                        </a:solidFill>
                        <a:effectLst/>
                        <a:latin typeface="Times New Roman" panose="02020603050405020304" pitchFamily="18" charset="0"/>
                      </a:endParaRPr>
                    </a:p>
                  </a:txBody>
                  <a:tcPr marL="3203" marR="3203" marT="3203" marB="0" anchor="ctr"/>
                </a:tc>
                <a:tc>
                  <a:txBody>
                    <a:bodyPr/>
                    <a:lstStyle/>
                    <a:p>
                      <a:pPr algn="r" fontAlgn="ctr"/>
                      <a:r>
                        <a:rPr lang="ru-RU" sz="1200" u="none" strike="noStrike" dirty="0">
                          <a:effectLst/>
                        </a:rPr>
                        <a:t>1 </a:t>
                      </a:r>
                      <a:r>
                        <a:rPr lang="ru-RU" sz="1200" u="none" strike="noStrike" dirty="0" smtClean="0">
                          <a:effectLst/>
                        </a:rPr>
                        <a:t>698,60</a:t>
                      </a:r>
                      <a:endParaRPr lang="ru-RU" sz="1200" b="0" i="0" u="none" strike="noStrike" dirty="0">
                        <a:solidFill>
                          <a:srgbClr val="000000"/>
                        </a:solidFill>
                        <a:effectLst/>
                        <a:latin typeface="Times New Roman" panose="02020603050405020304" pitchFamily="18" charset="0"/>
                      </a:endParaRPr>
                    </a:p>
                  </a:txBody>
                  <a:tcPr marL="3203" marR="3203" marT="3203" marB="0" anchor="ctr"/>
                </a:tc>
                <a:extLst>
                  <a:ext uri="{0D108BD9-81ED-4DB2-BD59-A6C34878D82A}">
                    <a16:rowId xmlns:a16="http://schemas.microsoft.com/office/drawing/2014/main" val="1632066426"/>
                  </a:ext>
                </a:extLst>
              </a:tr>
              <a:tr h="364604">
                <a:tc>
                  <a:txBody>
                    <a:bodyPr/>
                    <a:lstStyle/>
                    <a:p>
                      <a:pPr algn="ctr" fontAlgn="ctr"/>
                      <a:r>
                        <a:rPr lang="ru-RU" sz="1200" u="none" strike="noStrike">
                          <a:effectLst/>
                        </a:rPr>
                        <a:t>5</a:t>
                      </a:r>
                      <a:endParaRPr lang="ru-RU" sz="1200" b="0" i="0" u="none" strike="noStrike">
                        <a:solidFill>
                          <a:srgbClr val="000000"/>
                        </a:solidFill>
                        <a:effectLst/>
                        <a:latin typeface="Times New Roman" panose="02020603050405020304" pitchFamily="18" charset="0"/>
                      </a:endParaRPr>
                    </a:p>
                  </a:txBody>
                  <a:tcPr marL="3203" marR="3203" marT="3203" marB="0" anchor="ctr"/>
                </a:tc>
                <a:tc>
                  <a:txBody>
                    <a:bodyPr/>
                    <a:lstStyle/>
                    <a:p>
                      <a:pPr algn="l" fontAlgn="ctr"/>
                      <a:r>
                        <a:rPr lang="ru-RU" sz="1200" u="none" strike="noStrike">
                          <a:effectLst/>
                        </a:rPr>
                        <a:t>ГБУЗ "Центр по профилактике и борьбе со СПИДом и инфекционными заболеваниями" МЗ КБР</a:t>
                      </a:r>
                      <a:endParaRPr lang="ru-RU" sz="1200" b="0" i="0" u="none" strike="noStrike">
                        <a:solidFill>
                          <a:srgbClr val="000000"/>
                        </a:solidFill>
                        <a:effectLst/>
                        <a:latin typeface="Times New Roman" panose="02020603050405020304" pitchFamily="18" charset="0"/>
                      </a:endParaRPr>
                    </a:p>
                  </a:txBody>
                  <a:tcPr marL="3203" marR="3203" marT="3203" marB="0" anchor="ctr"/>
                </a:tc>
                <a:tc>
                  <a:txBody>
                    <a:bodyPr/>
                    <a:lstStyle/>
                    <a:p>
                      <a:pPr algn="r" fontAlgn="ctr"/>
                      <a:r>
                        <a:rPr lang="ru-RU" sz="1200" u="none" strike="noStrike" dirty="0">
                          <a:effectLst/>
                        </a:rPr>
                        <a:t>1 </a:t>
                      </a:r>
                      <a:r>
                        <a:rPr lang="ru-RU" sz="1200" u="none" strike="noStrike" dirty="0" smtClean="0">
                          <a:effectLst/>
                        </a:rPr>
                        <a:t>454,69</a:t>
                      </a:r>
                      <a:endParaRPr lang="ru-RU" sz="1200" b="1" i="0" u="none" strike="noStrike" dirty="0">
                        <a:solidFill>
                          <a:srgbClr val="000000"/>
                        </a:solidFill>
                        <a:effectLst/>
                        <a:latin typeface="Times New Roman" panose="02020603050405020304" pitchFamily="18" charset="0"/>
                      </a:endParaRPr>
                    </a:p>
                  </a:txBody>
                  <a:tcPr marL="3203" marR="3203" marT="3203" marB="0" anchor="ctr"/>
                </a:tc>
                <a:tc>
                  <a:txBody>
                    <a:bodyPr/>
                    <a:lstStyle/>
                    <a:p>
                      <a:pPr algn="r" fontAlgn="ctr"/>
                      <a:r>
                        <a:rPr lang="ru-RU" sz="1200" u="none" strike="noStrike" dirty="0" smtClean="0">
                          <a:effectLst/>
                        </a:rPr>
                        <a:t>13,85</a:t>
                      </a:r>
                      <a:endParaRPr lang="ru-RU" sz="1200" b="0" i="0" u="none" strike="noStrike" dirty="0">
                        <a:solidFill>
                          <a:srgbClr val="000000"/>
                        </a:solidFill>
                        <a:effectLst/>
                        <a:latin typeface="Times New Roman" panose="02020603050405020304" pitchFamily="18" charset="0"/>
                      </a:endParaRPr>
                    </a:p>
                  </a:txBody>
                  <a:tcPr marL="3203" marR="3203" marT="3203" marB="0" anchor="ctr"/>
                </a:tc>
                <a:tc>
                  <a:txBody>
                    <a:bodyPr/>
                    <a:lstStyle/>
                    <a:p>
                      <a:pPr algn="r" fontAlgn="ctr"/>
                      <a:r>
                        <a:rPr lang="ru-RU" sz="1200" u="none" strike="noStrike" dirty="0">
                          <a:effectLst/>
                        </a:rPr>
                        <a:t>1 </a:t>
                      </a:r>
                      <a:r>
                        <a:rPr lang="ru-RU" sz="1200" u="none" strike="noStrike" dirty="0" smtClean="0">
                          <a:effectLst/>
                        </a:rPr>
                        <a:t>440,84</a:t>
                      </a:r>
                      <a:endParaRPr lang="ru-RU" sz="1200" b="0" i="0" u="none" strike="noStrike" dirty="0">
                        <a:solidFill>
                          <a:srgbClr val="000000"/>
                        </a:solidFill>
                        <a:effectLst/>
                        <a:latin typeface="Times New Roman" panose="02020603050405020304" pitchFamily="18" charset="0"/>
                      </a:endParaRPr>
                    </a:p>
                  </a:txBody>
                  <a:tcPr marL="3203" marR="3203" marT="3203" marB="0" anchor="ctr"/>
                </a:tc>
                <a:extLst>
                  <a:ext uri="{0D108BD9-81ED-4DB2-BD59-A6C34878D82A}">
                    <a16:rowId xmlns:a16="http://schemas.microsoft.com/office/drawing/2014/main" val="2095616519"/>
                  </a:ext>
                </a:extLst>
              </a:tr>
              <a:tr h="204144">
                <a:tc>
                  <a:txBody>
                    <a:bodyPr/>
                    <a:lstStyle/>
                    <a:p>
                      <a:pPr algn="ctr" fontAlgn="ctr"/>
                      <a:r>
                        <a:rPr lang="ru-RU" sz="1200" u="none" strike="noStrike">
                          <a:effectLst/>
                        </a:rPr>
                        <a:t>6</a:t>
                      </a:r>
                      <a:endParaRPr lang="ru-RU" sz="1200" b="0" i="0" u="none" strike="noStrike">
                        <a:solidFill>
                          <a:srgbClr val="000000"/>
                        </a:solidFill>
                        <a:effectLst/>
                        <a:latin typeface="Times New Roman" panose="02020603050405020304" pitchFamily="18" charset="0"/>
                      </a:endParaRPr>
                    </a:p>
                  </a:txBody>
                  <a:tcPr marL="3203" marR="3203" marT="3203" marB="0" anchor="ctr"/>
                </a:tc>
                <a:tc>
                  <a:txBody>
                    <a:bodyPr/>
                    <a:lstStyle/>
                    <a:p>
                      <a:pPr algn="l" fontAlgn="ctr"/>
                      <a:r>
                        <a:rPr lang="ru-RU" sz="1200" u="none" strike="noStrike">
                          <a:effectLst/>
                        </a:rPr>
                        <a:t>ГБУЗ "Центр аллергологии и иммунологии" МЗ КБР</a:t>
                      </a:r>
                      <a:endParaRPr lang="ru-RU" sz="1200" b="0" i="0" u="none" strike="noStrike">
                        <a:solidFill>
                          <a:srgbClr val="000000"/>
                        </a:solidFill>
                        <a:effectLst/>
                        <a:latin typeface="Times New Roman" panose="02020603050405020304" pitchFamily="18" charset="0"/>
                      </a:endParaRPr>
                    </a:p>
                  </a:txBody>
                  <a:tcPr marL="3203" marR="3203" marT="3203" marB="0" anchor="ctr"/>
                </a:tc>
                <a:tc>
                  <a:txBody>
                    <a:bodyPr/>
                    <a:lstStyle/>
                    <a:p>
                      <a:pPr algn="r" fontAlgn="ctr"/>
                      <a:r>
                        <a:rPr lang="ru-RU" sz="1200" u="none" strike="noStrike" dirty="0" smtClean="0">
                          <a:effectLst/>
                        </a:rPr>
                        <a:t>24,33</a:t>
                      </a:r>
                      <a:endParaRPr lang="ru-RU" sz="1200" b="1" i="0" u="none" strike="noStrike" dirty="0">
                        <a:solidFill>
                          <a:srgbClr val="000000"/>
                        </a:solidFill>
                        <a:effectLst/>
                        <a:latin typeface="Times New Roman" panose="02020603050405020304" pitchFamily="18" charset="0"/>
                      </a:endParaRPr>
                    </a:p>
                  </a:txBody>
                  <a:tcPr marL="3203" marR="3203" marT="3203" marB="0" anchor="ctr"/>
                </a:tc>
                <a:tc>
                  <a:txBody>
                    <a:bodyPr/>
                    <a:lstStyle/>
                    <a:p>
                      <a:pPr algn="r" fontAlgn="ctr"/>
                      <a:r>
                        <a:rPr lang="ru-RU" sz="1200" u="none" strike="noStrike" dirty="0" smtClean="0">
                          <a:effectLst/>
                        </a:rPr>
                        <a:t>24,33</a:t>
                      </a:r>
                      <a:endParaRPr lang="ru-RU" sz="1200" b="0" i="0" u="none" strike="noStrike" dirty="0">
                        <a:solidFill>
                          <a:srgbClr val="000000"/>
                        </a:solidFill>
                        <a:effectLst/>
                        <a:latin typeface="Times New Roman" panose="02020603050405020304" pitchFamily="18" charset="0"/>
                      </a:endParaRPr>
                    </a:p>
                  </a:txBody>
                  <a:tcPr marL="3203" marR="3203" marT="3203" marB="0" anchor="ctr"/>
                </a:tc>
                <a:tc>
                  <a:txBody>
                    <a:bodyPr/>
                    <a:lstStyle/>
                    <a:p>
                      <a:pPr algn="l" fontAlgn="ctr"/>
                      <a:r>
                        <a:rPr lang="ru-RU" sz="1200" u="none" strike="noStrike" dirty="0">
                          <a:effectLst/>
                        </a:rPr>
                        <a:t> </a:t>
                      </a:r>
                      <a:endParaRPr lang="ru-RU" sz="1200" b="0" i="0" u="none" strike="noStrike" dirty="0">
                        <a:solidFill>
                          <a:srgbClr val="000000"/>
                        </a:solidFill>
                        <a:effectLst/>
                        <a:latin typeface="Times New Roman" panose="02020603050405020304" pitchFamily="18" charset="0"/>
                      </a:endParaRPr>
                    </a:p>
                  </a:txBody>
                  <a:tcPr marL="3203" marR="3203" marT="3203" marB="0" anchor="ctr"/>
                </a:tc>
                <a:extLst>
                  <a:ext uri="{0D108BD9-81ED-4DB2-BD59-A6C34878D82A}">
                    <a16:rowId xmlns:a16="http://schemas.microsoft.com/office/drawing/2014/main" val="3313013061"/>
                  </a:ext>
                </a:extLst>
              </a:tr>
              <a:tr h="204144">
                <a:tc>
                  <a:txBody>
                    <a:bodyPr/>
                    <a:lstStyle/>
                    <a:p>
                      <a:pPr algn="ctr" fontAlgn="ctr"/>
                      <a:r>
                        <a:rPr lang="ru-RU" sz="1200" u="none" strike="noStrike">
                          <a:effectLst/>
                        </a:rPr>
                        <a:t>7</a:t>
                      </a:r>
                      <a:endParaRPr lang="ru-RU" sz="1200" b="0" i="0" u="none" strike="noStrike">
                        <a:solidFill>
                          <a:srgbClr val="000000"/>
                        </a:solidFill>
                        <a:effectLst/>
                        <a:latin typeface="Times New Roman" panose="02020603050405020304" pitchFamily="18" charset="0"/>
                      </a:endParaRPr>
                    </a:p>
                  </a:txBody>
                  <a:tcPr marL="3203" marR="3203" marT="3203" marB="0" anchor="ctr"/>
                </a:tc>
                <a:tc>
                  <a:txBody>
                    <a:bodyPr/>
                    <a:lstStyle/>
                    <a:p>
                      <a:pPr algn="l" fontAlgn="ctr"/>
                      <a:r>
                        <a:rPr lang="ru-RU" sz="1200" u="none" strike="noStrike">
                          <a:effectLst/>
                        </a:rPr>
                        <a:t>ГБУЗ "Городская поликлиника № 2" г.о. Нальчик</a:t>
                      </a:r>
                      <a:endParaRPr lang="ru-RU" sz="1200" b="0" i="0" u="none" strike="noStrike">
                        <a:solidFill>
                          <a:srgbClr val="000000"/>
                        </a:solidFill>
                        <a:effectLst/>
                        <a:latin typeface="Times New Roman" panose="02020603050405020304" pitchFamily="18" charset="0"/>
                      </a:endParaRPr>
                    </a:p>
                  </a:txBody>
                  <a:tcPr marL="3203" marR="3203" marT="3203" marB="0" anchor="ctr"/>
                </a:tc>
                <a:tc>
                  <a:txBody>
                    <a:bodyPr/>
                    <a:lstStyle/>
                    <a:p>
                      <a:pPr algn="r" fontAlgn="ctr"/>
                      <a:r>
                        <a:rPr lang="ru-RU" sz="1200" u="none" strike="noStrike" dirty="0" smtClean="0">
                          <a:effectLst/>
                        </a:rPr>
                        <a:t>100,00</a:t>
                      </a:r>
                      <a:endParaRPr lang="ru-RU" sz="1200" b="1" i="0" u="none" strike="noStrike" dirty="0">
                        <a:solidFill>
                          <a:srgbClr val="000000"/>
                        </a:solidFill>
                        <a:effectLst/>
                        <a:latin typeface="Times New Roman" panose="02020603050405020304" pitchFamily="18" charset="0"/>
                      </a:endParaRPr>
                    </a:p>
                  </a:txBody>
                  <a:tcPr marL="3203" marR="3203" marT="3203" marB="0" anchor="ctr"/>
                </a:tc>
                <a:tc>
                  <a:txBody>
                    <a:bodyPr/>
                    <a:lstStyle/>
                    <a:p>
                      <a:pPr algn="r" fontAlgn="ctr"/>
                      <a:r>
                        <a:rPr lang="ru-RU" sz="1200" u="none" strike="noStrike" dirty="0" smtClean="0">
                          <a:effectLst/>
                        </a:rPr>
                        <a:t>100,00</a:t>
                      </a:r>
                      <a:endParaRPr lang="ru-RU" sz="1200" b="0" i="0" u="none" strike="noStrike" dirty="0">
                        <a:solidFill>
                          <a:srgbClr val="000000"/>
                        </a:solidFill>
                        <a:effectLst/>
                        <a:latin typeface="Times New Roman" panose="02020603050405020304" pitchFamily="18" charset="0"/>
                      </a:endParaRPr>
                    </a:p>
                  </a:txBody>
                  <a:tcPr marL="3203" marR="3203" marT="3203" marB="0" anchor="ctr"/>
                </a:tc>
                <a:tc>
                  <a:txBody>
                    <a:bodyPr/>
                    <a:lstStyle/>
                    <a:p>
                      <a:pPr algn="l" fontAlgn="ctr"/>
                      <a:r>
                        <a:rPr lang="ru-RU" sz="1200" u="none" strike="noStrike" dirty="0">
                          <a:effectLst/>
                        </a:rPr>
                        <a:t> </a:t>
                      </a:r>
                      <a:endParaRPr lang="ru-RU" sz="1200" b="0" i="0" u="none" strike="noStrike" dirty="0">
                        <a:solidFill>
                          <a:srgbClr val="000000"/>
                        </a:solidFill>
                        <a:effectLst/>
                        <a:latin typeface="Times New Roman" panose="02020603050405020304" pitchFamily="18" charset="0"/>
                      </a:endParaRPr>
                    </a:p>
                  </a:txBody>
                  <a:tcPr marL="3203" marR="3203" marT="3203" marB="0" anchor="ctr"/>
                </a:tc>
                <a:extLst>
                  <a:ext uri="{0D108BD9-81ED-4DB2-BD59-A6C34878D82A}">
                    <a16:rowId xmlns:a16="http://schemas.microsoft.com/office/drawing/2014/main" val="19707756"/>
                  </a:ext>
                </a:extLst>
              </a:tr>
              <a:tr h="204144">
                <a:tc>
                  <a:txBody>
                    <a:bodyPr/>
                    <a:lstStyle/>
                    <a:p>
                      <a:pPr algn="ctr" fontAlgn="ctr"/>
                      <a:r>
                        <a:rPr lang="ru-RU" sz="1200" u="none" strike="noStrike">
                          <a:effectLst/>
                        </a:rPr>
                        <a:t>8</a:t>
                      </a:r>
                      <a:endParaRPr lang="ru-RU" sz="1200" b="0" i="0" u="none" strike="noStrike">
                        <a:solidFill>
                          <a:srgbClr val="000000"/>
                        </a:solidFill>
                        <a:effectLst/>
                        <a:latin typeface="Times New Roman" panose="02020603050405020304" pitchFamily="18" charset="0"/>
                      </a:endParaRPr>
                    </a:p>
                  </a:txBody>
                  <a:tcPr marL="3203" marR="3203" marT="3203" marB="0" anchor="ctr"/>
                </a:tc>
                <a:tc>
                  <a:txBody>
                    <a:bodyPr/>
                    <a:lstStyle/>
                    <a:p>
                      <a:pPr algn="l" fontAlgn="ctr"/>
                      <a:r>
                        <a:rPr lang="ru-RU" sz="1200" u="none" strike="noStrike">
                          <a:effectLst/>
                        </a:rPr>
                        <a:t>ГБУЗ "Городская поликлиника № 3" г. о. Нальчик</a:t>
                      </a:r>
                      <a:endParaRPr lang="ru-RU" sz="1200" b="0" i="0" u="none" strike="noStrike">
                        <a:solidFill>
                          <a:srgbClr val="000000"/>
                        </a:solidFill>
                        <a:effectLst/>
                        <a:latin typeface="Times New Roman" panose="02020603050405020304" pitchFamily="18" charset="0"/>
                      </a:endParaRPr>
                    </a:p>
                  </a:txBody>
                  <a:tcPr marL="3203" marR="3203" marT="3203" marB="0" anchor="ctr"/>
                </a:tc>
                <a:tc>
                  <a:txBody>
                    <a:bodyPr/>
                    <a:lstStyle/>
                    <a:p>
                      <a:pPr algn="r" fontAlgn="ctr"/>
                      <a:r>
                        <a:rPr lang="ru-RU" sz="1200" u="none" strike="noStrike" dirty="0" smtClean="0">
                          <a:effectLst/>
                        </a:rPr>
                        <a:t>110,94</a:t>
                      </a:r>
                      <a:endParaRPr lang="ru-RU" sz="1200" b="1" i="0" u="none" strike="noStrike" dirty="0">
                        <a:solidFill>
                          <a:srgbClr val="000000"/>
                        </a:solidFill>
                        <a:effectLst/>
                        <a:latin typeface="Times New Roman" panose="02020603050405020304" pitchFamily="18" charset="0"/>
                      </a:endParaRPr>
                    </a:p>
                  </a:txBody>
                  <a:tcPr marL="3203" marR="3203" marT="3203" marB="0" anchor="ctr"/>
                </a:tc>
                <a:tc>
                  <a:txBody>
                    <a:bodyPr/>
                    <a:lstStyle/>
                    <a:p>
                      <a:pPr algn="r" fontAlgn="ctr"/>
                      <a:r>
                        <a:rPr lang="ru-RU" sz="1200" u="none" strike="noStrike" dirty="0" smtClean="0">
                          <a:effectLst/>
                        </a:rPr>
                        <a:t>32,00</a:t>
                      </a:r>
                      <a:endParaRPr lang="ru-RU" sz="1200" b="0" i="0" u="none" strike="noStrike" dirty="0">
                        <a:solidFill>
                          <a:srgbClr val="000000"/>
                        </a:solidFill>
                        <a:effectLst/>
                        <a:latin typeface="Times New Roman" panose="02020603050405020304" pitchFamily="18" charset="0"/>
                      </a:endParaRPr>
                    </a:p>
                  </a:txBody>
                  <a:tcPr marL="3203" marR="3203" marT="3203" marB="0" anchor="ctr"/>
                </a:tc>
                <a:tc>
                  <a:txBody>
                    <a:bodyPr/>
                    <a:lstStyle/>
                    <a:p>
                      <a:pPr algn="r" fontAlgn="ctr"/>
                      <a:r>
                        <a:rPr lang="ru-RU" sz="1200" u="none" strike="noStrike" dirty="0" smtClean="0">
                          <a:effectLst/>
                        </a:rPr>
                        <a:t>78,94</a:t>
                      </a:r>
                      <a:endParaRPr lang="ru-RU" sz="1200" b="0" i="0" u="none" strike="noStrike" dirty="0">
                        <a:solidFill>
                          <a:srgbClr val="000000"/>
                        </a:solidFill>
                        <a:effectLst/>
                        <a:latin typeface="Times New Roman" panose="02020603050405020304" pitchFamily="18" charset="0"/>
                      </a:endParaRPr>
                    </a:p>
                  </a:txBody>
                  <a:tcPr marL="3203" marR="3203" marT="3203" marB="0" anchor="ctr"/>
                </a:tc>
                <a:extLst>
                  <a:ext uri="{0D108BD9-81ED-4DB2-BD59-A6C34878D82A}">
                    <a16:rowId xmlns:a16="http://schemas.microsoft.com/office/drawing/2014/main" val="3672135267"/>
                  </a:ext>
                </a:extLst>
              </a:tr>
              <a:tr h="204144">
                <a:tc>
                  <a:txBody>
                    <a:bodyPr/>
                    <a:lstStyle/>
                    <a:p>
                      <a:pPr algn="ctr" fontAlgn="ctr"/>
                      <a:r>
                        <a:rPr lang="ru-RU" sz="1200" u="none" strike="noStrike">
                          <a:effectLst/>
                        </a:rPr>
                        <a:t>9</a:t>
                      </a:r>
                      <a:endParaRPr lang="ru-RU" sz="1200" b="0" i="0" u="none" strike="noStrike">
                        <a:solidFill>
                          <a:srgbClr val="000000"/>
                        </a:solidFill>
                        <a:effectLst/>
                        <a:latin typeface="Times New Roman" panose="02020603050405020304" pitchFamily="18" charset="0"/>
                      </a:endParaRPr>
                    </a:p>
                  </a:txBody>
                  <a:tcPr marL="3203" marR="3203" marT="3203" marB="0" anchor="ctr"/>
                </a:tc>
                <a:tc>
                  <a:txBody>
                    <a:bodyPr/>
                    <a:lstStyle/>
                    <a:p>
                      <a:pPr algn="l" fontAlgn="ctr"/>
                      <a:r>
                        <a:rPr lang="ru-RU" sz="1200" u="none" strike="noStrike">
                          <a:effectLst/>
                        </a:rPr>
                        <a:t>ГБУЗ "Майская стоматологическая поликлиника" </a:t>
                      </a:r>
                      <a:endParaRPr lang="ru-RU" sz="1200" b="0" i="0" u="none" strike="noStrike">
                        <a:solidFill>
                          <a:srgbClr val="000000"/>
                        </a:solidFill>
                        <a:effectLst/>
                        <a:latin typeface="Times New Roman" panose="02020603050405020304" pitchFamily="18" charset="0"/>
                      </a:endParaRPr>
                    </a:p>
                  </a:txBody>
                  <a:tcPr marL="3203" marR="3203" marT="3203" marB="0" anchor="ctr"/>
                </a:tc>
                <a:tc>
                  <a:txBody>
                    <a:bodyPr/>
                    <a:lstStyle/>
                    <a:p>
                      <a:pPr algn="r" fontAlgn="ctr"/>
                      <a:r>
                        <a:rPr lang="ru-RU" sz="1200" u="none" strike="noStrike" dirty="0" smtClean="0">
                          <a:effectLst/>
                        </a:rPr>
                        <a:t>573,17</a:t>
                      </a:r>
                      <a:endParaRPr lang="ru-RU" sz="1200" b="1" i="0" u="none" strike="noStrike" dirty="0">
                        <a:solidFill>
                          <a:srgbClr val="000000"/>
                        </a:solidFill>
                        <a:effectLst/>
                        <a:latin typeface="Times New Roman" panose="02020603050405020304" pitchFamily="18" charset="0"/>
                      </a:endParaRPr>
                    </a:p>
                  </a:txBody>
                  <a:tcPr marL="3203" marR="3203" marT="3203" marB="0" anchor="ctr"/>
                </a:tc>
                <a:tc>
                  <a:txBody>
                    <a:bodyPr/>
                    <a:lstStyle/>
                    <a:p>
                      <a:pPr algn="l" fontAlgn="ctr"/>
                      <a:r>
                        <a:rPr lang="ru-RU" sz="1200" u="none" strike="noStrike">
                          <a:effectLst/>
                        </a:rPr>
                        <a:t> </a:t>
                      </a:r>
                      <a:endParaRPr lang="ru-RU" sz="1200" b="0" i="0" u="none" strike="noStrike">
                        <a:solidFill>
                          <a:srgbClr val="000000"/>
                        </a:solidFill>
                        <a:effectLst/>
                        <a:latin typeface="Times New Roman" panose="02020603050405020304" pitchFamily="18" charset="0"/>
                      </a:endParaRPr>
                    </a:p>
                  </a:txBody>
                  <a:tcPr marL="3203" marR="3203" marT="3203" marB="0" anchor="ctr"/>
                </a:tc>
                <a:tc>
                  <a:txBody>
                    <a:bodyPr/>
                    <a:lstStyle/>
                    <a:p>
                      <a:pPr algn="r" fontAlgn="ctr"/>
                      <a:r>
                        <a:rPr lang="ru-RU" sz="1200" u="none" strike="noStrike" dirty="0" smtClean="0">
                          <a:effectLst/>
                        </a:rPr>
                        <a:t>573,17</a:t>
                      </a:r>
                      <a:endParaRPr lang="ru-RU" sz="1200" b="0" i="0" u="none" strike="noStrike" dirty="0">
                        <a:solidFill>
                          <a:srgbClr val="000000"/>
                        </a:solidFill>
                        <a:effectLst/>
                        <a:latin typeface="Times New Roman" panose="02020603050405020304" pitchFamily="18" charset="0"/>
                      </a:endParaRPr>
                    </a:p>
                  </a:txBody>
                  <a:tcPr marL="3203" marR="3203" marT="3203" marB="0" anchor="ctr"/>
                </a:tc>
                <a:extLst>
                  <a:ext uri="{0D108BD9-81ED-4DB2-BD59-A6C34878D82A}">
                    <a16:rowId xmlns:a16="http://schemas.microsoft.com/office/drawing/2014/main" val="171538680"/>
                  </a:ext>
                </a:extLst>
              </a:tr>
              <a:tr h="204144">
                <a:tc>
                  <a:txBody>
                    <a:bodyPr/>
                    <a:lstStyle/>
                    <a:p>
                      <a:pPr algn="ctr" fontAlgn="ctr"/>
                      <a:r>
                        <a:rPr lang="ru-RU" sz="1200" u="none" strike="noStrike">
                          <a:effectLst/>
                        </a:rPr>
                        <a:t>10</a:t>
                      </a:r>
                      <a:endParaRPr lang="ru-RU" sz="1200" b="0" i="0" u="none" strike="noStrike">
                        <a:solidFill>
                          <a:srgbClr val="000000"/>
                        </a:solidFill>
                        <a:effectLst/>
                        <a:latin typeface="Times New Roman" panose="02020603050405020304" pitchFamily="18" charset="0"/>
                      </a:endParaRPr>
                    </a:p>
                  </a:txBody>
                  <a:tcPr marL="3203" marR="3203" marT="3203" marB="0" anchor="ctr"/>
                </a:tc>
                <a:tc>
                  <a:txBody>
                    <a:bodyPr/>
                    <a:lstStyle/>
                    <a:p>
                      <a:pPr algn="l" fontAlgn="ctr"/>
                      <a:r>
                        <a:rPr lang="ru-RU" sz="1200" u="none" strike="noStrike">
                          <a:effectLst/>
                        </a:rPr>
                        <a:t>ГБУЗ "Центральная районная больница им. Хацукова А.А." </a:t>
                      </a:r>
                      <a:endParaRPr lang="ru-RU" sz="1200" b="0" i="0" u="none" strike="noStrike">
                        <a:solidFill>
                          <a:srgbClr val="000000"/>
                        </a:solidFill>
                        <a:effectLst/>
                        <a:latin typeface="Times New Roman" panose="02020603050405020304" pitchFamily="18" charset="0"/>
                      </a:endParaRPr>
                    </a:p>
                  </a:txBody>
                  <a:tcPr marL="3203" marR="3203" marT="3203" marB="0" anchor="ctr"/>
                </a:tc>
                <a:tc>
                  <a:txBody>
                    <a:bodyPr/>
                    <a:lstStyle/>
                    <a:p>
                      <a:pPr algn="r" fontAlgn="ctr"/>
                      <a:r>
                        <a:rPr lang="ru-RU" sz="1200" u="none" strike="noStrike" dirty="0">
                          <a:effectLst/>
                        </a:rPr>
                        <a:t>2 </a:t>
                      </a:r>
                      <a:r>
                        <a:rPr lang="ru-RU" sz="1200" u="none" strike="noStrike" dirty="0" smtClean="0">
                          <a:effectLst/>
                        </a:rPr>
                        <a:t>428,43</a:t>
                      </a:r>
                      <a:endParaRPr lang="ru-RU" sz="1200" b="1" i="0" u="none" strike="noStrike" dirty="0">
                        <a:solidFill>
                          <a:srgbClr val="000000"/>
                        </a:solidFill>
                        <a:effectLst/>
                        <a:latin typeface="Times New Roman" panose="02020603050405020304" pitchFamily="18" charset="0"/>
                      </a:endParaRPr>
                    </a:p>
                  </a:txBody>
                  <a:tcPr marL="3203" marR="3203" marT="3203" marB="0" anchor="ctr"/>
                </a:tc>
                <a:tc>
                  <a:txBody>
                    <a:bodyPr/>
                    <a:lstStyle/>
                    <a:p>
                      <a:pPr algn="r" fontAlgn="ctr"/>
                      <a:r>
                        <a:rPr lang="ru-RU" sz="1200" u="none" strike="noStrike" dirty="0" smtClean="0">
                          <a:effectLst/>
                        </a:rPr>
                        <a:t>182,30</a:t>
                      </a:r>
                      <a:endParaRPr lang="ru-RU" sz="1200" b="0" i="0" u="none" strike="noStrike" dirty="0">
                        <a:solidFill>
                          <a:srgbClr val="000000"/>
                        </a:solidFill>
                        <a:effectLst/>
                        <a:latin typeface="Times New Roman" panose="02020603050405020304" pitchFamily="18" charset="0"/>
                      </a:endParaRPr>
                    </a:p>
                  </a:txBody>
                  <a:tcPr marL="3203" marR="3203" marT="3203" marB="0" anchor="ctr"/>
                </a:tc>
                <a:tc>
                  <a:txBody>
                    <a:bodyPr/>
                    <a:lstStyle/>
                    <a:p>
                      <a:pPr algn="r" fontAlgn="ctr"/>
                      <a:r>
                        <a:rPr lang="ru-RU" sz="1200" u="none" strike="noStrike" dirty="0">
                          <a:effectLst/>
                        </a:rPr>
                        <a:t>2 </a:t>
                      </a:r>
                      <a:r>
                        <a:rPr lang="ru-RU" sz="1200" u="none" strike="noStrike" dirty="0" smtClean="0">
                          <a:effectLst/>
                        </a:rPr>
                        <a:t>246,13</a:t>
                      </a:r>
                      <a:endParaRPr lang="ru-RU" sz="1200" b="0" i="0" u="none" strike="noStrike" dirty="0">
                        <a:solidFill>
                          <a:srgbClr val="000000"/>
                        </a:solidFill>
                        <a:effectLst/>
                        <a:latin typeface="Times New Roman" panose="02020603050405020304" pitchFamily="18" charset="0"/>
                      </a:endParaRPr>
                    </a:p>
                  </a:txBody>
                  <a:tcPr marL="3203" marR="3203" marT="3203" marB="0" anchor="ctr"/>
                </a:tc>
                <a:extLst>
                  <a:ext uri="{0D108BD9-81ED-4DB2-BD59-A6C34878D82A}">
                    <a16:rowId xmlns:a16="http://schemas.microsoft.com/office/drawing/2014/main" val="2880233646"/>
                  </a:ext>
                </a:extLst>
              </a:tr>
              <a:tr h="204144">
                <a:tc>
                  <a:txBody>
                    <a:bodyPr/>
                    <a:lstStyle/>
                    <a:p>
                      <a:pPr algn="ctr" fontAlgn="ctr"/>
                      <a:r>
                        <a:rPr lang="ru-RU" sz="1200" u="none" strike="noStrike">
                          <a:effectLst/>
                        </a:rPr>
                        <a:t>11</a:t>
                      </a:r>
                      <a:endParaRPr lang="ru-RU" sz="1200" b="0" i="0" u="none" strike="noStrike">
                        <a:solidFill>
                          <a:srgbClr val="000000"/>
                        </a:solidFill>
                        <a:effectLst/>
                        <a:latin typeface="Times New Roman" panose="02020603050405020304" pitchFamily="18" charset="0"/>
                      </a:endParaRPr>
                    </a:p>
                  </a:txBody>
                  <a:tcPr marL="3203" marR="3203" marT="3203" marB="0" anchor="ctr"/>
                </a:tc>
                <a:tc>
                  <a:txBody>
                    <a:bodyPr/>
                    <a:lstStyle/>
                    <a:p>
                      <a:pPr algn="l" fontAlgn="ctr"/>
                      <a:r>
                        <a:rPr lang="ru-RU" sz="1200" u="none" strike="noStrike">
                          <a:effectLst/>
                        </a:rPr>
                        <a:t>ГБУЗ "Межрайонная многопрофильная больница"</a:t>
                      </a:r>
                      <a:endParaRPr lang="ru-RU" sz="1200" b="0" i="0" u="none" strike="noStrike">
                        <a:solidFill>
                          <a:srgbClr val="000000"/>
                        </a:solidFill>
                        <a:effectLst/>
                        <a:latin typeface="Times New Roman" panose="02020603050405020304" pitchFamily="18" charset="0"/>
                      </a:endParaRPr>
                    </a:p>
                  </a:txBody>
                  <a:tcPr marL="3203" marR="3203" marT="3203" marB="0" anchor="ctr"/>
                </a:tc>
                <a:tc>
                  <a:txBody>
                    <a:bodyPr/>
                    <a:lstStyle/>
                    <a:p>
                      <a:pPr algn="r" fontAlgn="ctr"/>
                      <a:r>
                        <a:rPr lang="ru-RU" sz="1200" u="none" strike="noStrike" dirty="0">
                          <a:effectLst/>
                        </a:rPr>
                        <a:t>3 </a:t>
                      </a:r>
                      <a:r>
                        <a:rPr lang="ru-RU" sz="1200" u="none" strike="noStrike" dirty="0" smtClean="0">
                          <a:effectLst/>
                        </a:rPr>
                        <a:t>320,00</a:t>
                      </a:r>
                      <a:endParaRPr lang="ru-RU" sz="1200" b="1" i="0" u="none" strike="noStrike" dirty="0">
                        <a:solidFill>
                          <a:srgbClr val="000000"/>
                        </a:solidFill>
                        <a:effectLst/>
                        <a:latin typeface="Times New Roman" panose="02020603050405020304" pitchFamily="18" charset="0"/>
                      </a:endParaRPr>
                    </a:p>
                  </a:txBody>
                  <a:tcPr marL="3203" marR="3203" marT="3203" marB="0" anchor="ctr"/>
                </a:tc>
                <a:tc>
                  <a:txBody>
                    <a:bodyPr/>
                    <a:lstStyle/>
                    <a:p>
                      <a:pPr algn="r" fontAlgn="ctr"/>
                      <a:r>
                        <a:rPr lang="ru-RU" sz="1200" u="none" strike="noStrike" dirty="0" smtClean="0">
                          <a:effectLst/>
                        </a:rPr>
                        <a:t>240,00</a:t>
                      </a:r>
                      <a:endParaRPr lang="ru-RU" sz="1200" b="0" i="0" u="none" strike="noStrike" dirty="0">
                        <a:solidFill>
                          <a:srgbClr val="000000"/>
                        </a:solidFill>
                        <a:effectLst/>
                        <a:latin typeface="Times New Roman" panose="02020603050405020304" pitchFamily="18" charset="0"/>
                      </a:endParaRPr>
                    </a:p>
                  </a:txBody>
                  <a:tcPr marL="3203" marR="3203" marT="3203" marB="0" anchor="ctr"/>
                </a:tc>
                <a:tc>
                  <a:txBody>
                    <a:bodyPr/>
                    <a:lstStyle/>
                    <a:p>
                      <a:pPr algn="r" fontAlgn="ctr"/>
                      <a:r>
                        <a:rPr lang="ru-RU" sz="1200" u="none" strike="noStrike" dirty="0">
                          <a:effectLst/>
                        </a:rPr>
                        <a:t>3 </a:t>
                      </a:r>
                      <a:r>
                        <a:rPr lang="ru-RU" sz="1200" u="none" strike="noStrike" dirty="0" smtClean="0">
                          <a:effectLst/>
                        </a:rPr>
                        <a:t>080,00</a:t>
                      </a:r>
                      <a:endParaRPr lang="ru-RU" sz="1200" b="0" i="0" u="none" strike="noStrike" dirty="0">
                        <a:solidFill>
                          <a:srgbClr val="000000"/>
                        </a:solidFill>
                        <a:effectLst/>
                        <a:latin typeface="Times New Roman" panose="02020603050405020304" pitchFamily="18" charset="0"/>
                      </a:endParaRPr>
                    </a:p>
                  </a:txBody>
                  <a:tcPr marL="3203" marR="3203" marT="3203" marB="0" anchor="ctr"/>
                </a:tc>
                <a:extLst>
                  <a:ext uri="{0D108BD9-81ED-4DB2-BD59-A6C34878D82A}">
                    <a16:rowId xmlns:a16="http://schemas.microsoft.com/office/drawing/2014/main" val="3205262730"/>
                  </a:ext>
                </a:extLst>
              </a:tr>
              <a:tr h="364604">
                <a:tc>
                  <a:txBody>
                    <a:bodyPr/>
                    <a:lstStyle/>
                    <a:p>
                      <a:pPr algn="ctr" fontAlgn="ctr"/>
                      <a:r>
                        <a:rPr lang="ru-RU" sz="1200" u="none" strike="noStrike">
                          <a:effectLst/>
                        </a:rPr>
                        <a:t>12</a:t>
                      </a:r>
                      <a:endParaRPr lang="ru-RU" sz="1200" b="0" i="0" u="none" strike="noStrike">
                        <a:solidFill>
                          <a:srgbClr val="000000"/>
                        </a:solidFill>
                        <a:effectLst/>
                        <a:latin typeface="Times New Roman" panose="02020603050405020304" pitchFamily="18" charset="0"/>
                      </a:endParaRPr>
                    </a:p>
                  </a:txBody>
                  <a:tcPr marL="3203" marR="3203" marT="3203" marB="0" anchor="ctr"/>
                </a:tc>
                <a:tc>
                  <a:txBody>
                    <a:bodyPr/>
                    <a:lstStyle/>
                    <a:p>
                      <a:pPr algn="l" fontAlgn="ctr"/>
                      <a:r>
                        <a:rPr lang="ru-RU" sz="1200" u="none" strike="noStrike">
                          <a:effectLst/>
                        </a:rPr>
                        <a:t>ГБУЗ "Центральная районная больница" г.о. Прохладный и Прохладненского м. р. </a:t>
                      </a:r>
                      <a:endParaRPr lang="ru-RU" sz="1200" b="0" i="0" u="none" strike="noStrike">
                        <a:solidFill>
                          <a:srgbClr val="000000"/>
                        </a:solidFill>
                        <a:effectLst/>
                        <a:latin typeface="Times New Roman" panose="02020603050405020304" pitchFamily="18" charset="0"/>
                      </a:endParaRPr>
                    </a:p>
                  </a:txBody>
                  <a:tcPr marL="3203" marR="3203" marT="3203" marB="0" anchor="ctr"/>
                </a:tc>
                <a:tc>
                  <a:txBody>
                    <a:bodyPr/>
                    <a:lstStyle/>
                    <a:p>
                      <a:pPr algn="r" fontAlgn="ctr"/>
                      <a:r>
                        <a:rPr lang="ru-RU" sz="1200" u="none" strike="noStrike" dirty="0" smtClean="0">
                          <a:effectLst/>
                        </a:rPr>
                        <a:t>409,61</a:t>
                      </a:r>
                      <a:endParaRPr lang="ru-RU" sz="1200" b="1" i="0" u="none" strike="noStrike" dirty="0">
                        <a:solidFill>
                          <a:srgbClr val="000000"/>
                        </a:solidFill>
                        <a:effectLst/>
                        <a:latin typeface="Times New Roman" panose="02020603050405020304" pitchFamily="18" charset="0"/>
                      </a:endParaRPr>
                    </a:p>
                  </a:txBody>
                  <a:tcPr marL="3203" marR="3203" marT="3203" marB="0" anchor="ctr"/>
                </a:tc>
                <a:tc>
                  <a:txBody>
                    <a:bodyPr/>
                    <a:lstStyle/>
                    <a:p>
                      <a:pPr algn="r" fontAlgn="ctr"/>
                      <a:r>
                        <a:rPr lang="ru-RU" sz="1200" u="none" strike="noStrike" dirty="0" smtClean="0">
                          <a:effectLst/>
                        </a:rPr>
                        <a:t>409,61</a:t>
                      </a:r>
                      <a:endParaRPr lang="ru-RU" sz="1200" b="0" i="0" u="none" strike="noStrike" dirty="0">
                        <a:solidFill>
                          <a:srgbClr val="000000"/>
                        </a:solidFill>
                        <a:effectLst/>
                        <a:latin typeface="Times New Roman" panose="02020603050405020304" pitchFamily="18" charset="0"/>
                      </a:endParaRPr>
                    </a:p>
                  </a:txBody>
                  <a:tcPr marL="3203" marR="3203" marT="3203" marB="0" anchor="ctr"/>
                </a:tc>
                <a:tc>
                  <a:txBody>
                    <a:bodyPr/>
                    <a:lstStyle/>
                    <a:p>
                      <a:pPr algn="l" fontAlgn="ctr"/>
                      <a:r>
                        <a:rPr lang="ru-RU" sz="1200" u="none" strike="noStrike" dirty="0">
                          <a:effectLst/>
                        </a:rPr>
                        <a:t> </a:t>
                      </a:r>
                      <a:endParaRPr lang="ru-RU" sz="1200" b="0" i="0" u="none" strike="noStrike" dirty="0">
                        <a:solidFill>
                          <a:srgbClr val="000000"/>
                        </a:solidFill>
                        <a:effectLst/>
                        <a:latin typeface="Times New Roman" panose="02020603050405020304" pitchFamily="18" charset="0"/>
                      </a:endParaRPr>
                    </a:p>
                  </a:txBody>
                  <a:tcPr marL="3203" marR="3203" marT="3203" marB="0" anchor="ctr"/>
                </a:tc>
                <a:extLst>
                  <a:ext uri="{0D108BD9-81ED-4DB2-BD59-A6C34878D82A}">
                    <a16:rowId xmlns:a16="http://schemas.microsoft.com/office/drawing/2014/main" val="3062328987"/>
                  </a:ext>
                </a:extLst>
              </a:tr>
              <a:tr h="204144">
                <a:tc>
                  <a:txBody>
                    <a:bodyPr/>
                    <a:lstStyle/>
                    <a:p>
                      <a:pPr algn="ctr" fontAlgn="ctr"/>
                      <a:r>
                        <a:rPr lang="ru-RU" sz="1200" u="none" strike="noStrike">
                          <a:effectLst/>
                        </a:rPr>
                        <a:t>13</a:t>
                      </a:r>
                      <a:endParaRPr lang="ru-RU" sz="1200" b="0" i="0" u="none" strike="noStrike">
                        <a:solidFill>
                          <a:srgbClr val="000000"/>
                        </a:solidFill>
                        <a:effectLst/>
                        <a:latin typeface="Times New Roman" panose="02020603050405020304" pitchFamily="18" charset="0"/>
                      </a:endParaRPr>
                    </a:p>
                  </a:txBody>
                  <a:tcPr marL="3203" marR="3203" marT="3203" marB="0" anchor="ctr"/>
                </a:tc>
                <a:tc>
                  <a:txBody>
                    <a:bodyPr/>
                    <a:lstStyle/>
                    <a:p>
                      <a:pPr algn="l" fontAlgn="ctr"/>
                      <a:r>
                        <a:rPr lang="ru-RU" sz="1200" u="none" strike="noStrike">
                          <a:effectLst/>
                        </a:rPr>
                        <a:t>ГБУЗ "Городская поликлиника №1" г. о. Нальчик</a:t>
                      </a:r>
                      <a:endParaRPr lang="ru-RU" sz="1200" b="0" i="0" u="none" strike="noStrike">
                        <a:solidFill>
                          <a:srgbClr val="000000"/>
                        </a:solidFill>
                        <a:effectLst/>
                        <a:latin typeface="Times New Roman" panose="02020603050405020304" pitchFamily="18" charset="0"/>
                      </a:endParaRPr>
                    </a:p>
                  </a:txBody>
                  <a:tcPr marL="3203" marR="3203" marT="3203" marB="0" anchor="ctr"/>
                </a:tc>
                <a:tc>
                  <a:txBody>
                    <a:bodyPr/>
                    <a:lstStyle/>
                    <a:p>
                      <a:pPr algn="r" fontAlgn="ctr"/>
                      <a:r>
                        <a:rPr lang="ru-RU" sz="1200" u="none" strike="noStrike" dirty="0" smtClean="0">
                          <a:effectLst/>
                        </a:rPr>
                        <a:t>44,00</a:t>
                      </a:r>
                      <a:endParaRPr lang="ru-RU" sz="1200" b="1" i="0" u="none" strike="noStrike" dirty="0">
                        <a:solidFill>
                          <a:srgbClr val="000000"/>
                        </a:solidFill>
                        <a:effectLst/>
                        <a:latin typeface="Times New Roman" panose="02020603050405020304" pitchFamily="18" charset="0"/>
                      </a:endParaRPr>
                    </a:p>
                  </a:txBody>
                  <a:tcPr marL="3203" marR="3203" marT="3203" marB="0" anchor="ctr"/>
                </a:tc>
                <a:tc>
                  <a:txBody>
                    <a:bodyPr/>
                    <a:lstStyle/>
                    <a:p>
                      <a:pPr algn="r" fontAlgn="ctr"/>
                      <a:r>
                        <a:rPr lang="ru-RU" sz="1200" u="none" strike="noStrike" dirty="0" smtClean="0">
                          <a:effectLst/>
                        </a:rPr>
                        <a:t>44,00</a:t>
                      </a:r>
                      <a:endParaRPr lang="ru-RU" sz="1200" b="0" i="0" u="none" strike="noStrike" dirty="0">
                        <a:solidFill>
                          <a:srgbClr val="000000"/>
                        </a:solidFill>
                        <a:effectLst/>
                        <a:latin typeface="Times New Roman" panose="02020603050405020304" pitchFamily="18" charset="0"/>
                      </a:endParaRPr>
                    </a:p>
                  </a:txBody>
                  <a:tcPr marL="3203" marR="3203" marT="3203" marB="0" anchor="ctr"/>
                </a:tc>
                <a:tc>
                  <a:txBody>
                    <a:bodyPr/>
                    <a:lstStyle/>
                    <a:p>
                      <a:pPr algn="l" fontAlgn="ctr"/>
                      <a:r>
                        <a:rPr lang="ru-RU" sz="1200" u="none" strike="noStrike" dirty="0">
                          <a:effectLst/>
                        </a:rPr>
                        <a:t> </a:t>
                      </a:r>
                      <a:endParaRPr lang="ru-RU" sz="1200" b="0" i="0" u="none" strike="noStrike" dirty="0">
                        <a:solidFill>
                          <a:srgbClr val="000000"/>
                        </a:solidFill>
                        <a:effectLst/>
                        <a:latin typeface="Times New Roman" panose="02020603050405020304" pitchFamily="18" charset="0"/>
                      </a:endParaRPr>
                    </a:p>
                  </a:txBody>
                  <a:tcPr marL="3203" marR="3203" marT="3203" marB="0" anchor="ctr"/>
                </a:tc>
                <a:extLst>
                  <a:ext uri="{0D108BD9-81ED-4DB2-BD59-A6C34878D82A}">
                    <a16:rowId xmlns:a16="http://schemas.microsoft.com/office/drawing/2014/main" val="795881430"/>
                  </a:ext>
                </a:extLst>
              </a:tr>
              <a:tr h="204144">
                <a:tc>
                  <a:txBody>
                    <a:bodyPr/>
                    <a:lstStyle/>
                    <a:p>
                      <a:pPr algn="ctr" fontAlgn="ctr"/>
                      <a:r>
                        <a:rPr lang="ru-RU" sz="1200" u="none" strike="noStrike">
                          <a:effectLst/>
                        </a:rPr>
                        <a:t>14</a:t>
                      </a:r>
                      <a:endParaRPr lang="ru-RU" sz="1200" b="0" i="0" u="none" strike="noStrike">
                        <a:solidFill>
                          <a:srgbClr val="000000"/>
                        </a:solidFill>
                        <a:effectLst/>
                        <a:latin typeface="Times New Roman" panose="02020603050405020304" pitchFamily="18" charset="0"/>
                      </a:endParaRPr>
                    </a:p>
                  </a:txBody>
                  <a:tcPr marL="3203" marR="3203" marT="3203" marB="0" anchor="ctr"/>
                </a:tc>
                <a:tc>
                  <a:txBody>
                    <a:bodyPr/>
                    <a:lstStyle/>
                    <a:p>
                      <a:pPr algn="l" fontAlgn="ctr"/>
                      <a:r>
                        <a:rPr lang="ru-RU" sz="1200" u="none" strike="noStrike">
                          <a:effectLst/>
                        </a:rPr>
                        <a:t>ГБУЗ "Центральная районная больница" Зольского м. р.</a:t>
                      </a:r>
                      <a:endParaRPr lang="ru-RU" sz="1200" b="0" i="0" u="none" strike="noStrike">
                        <a:solidFill>
                          <a:srgbClr val="000000"/>
                        </a:solidFill>
                        <a:effectLst/>
                        <a:latin typeface="Times New Roman" panose="02020603050405020304" pitchFamily="18" charset="0"/>
                      </a:endParaRPr>
                    </a:p>
                  </a:txBody>
                  <a:tcPr marL="3203" marR="3203" marT="3203" marB="0" anchor="ctr"/>
                </a:tc>
                <a:tc>
                  <a:txBody>
                    <a:bodyPr/>
                    <a:lstStyle/>
                    <a:p>
                      <a:pPr algn="r" fontAlgn="ctr"/>
                      <a:r>
                        <a:rPr lang="ru-RU" sz="1200" u="none" strike="noStrike" dirty="0" smtClean="0">
                          <a:effectLst/>
                        </a:rPr>
                        <a:t>563,38</a:t>
                      </a:r>
                      <a:endParaRPr lang="ru-RU" sz="1200" b="1" i="0" u="none" strike="noStrike" dirty="0">
                        <a:solidFill>
                          <a:srgbClr val="000000"/>
                        </a:solidFill>
                        <a:effectLst/>
                        <a:latin typeface="Times New Roman" panose="02020603050405020304" pitchFamily="18" charset="0"/>
                      </a:endParaRPr>
                    </a:p>
                  </a:txBody>
                  <a:tcPr marL="3203" marR="3203" marT="3203" marB="0" anchor="ctr"/>
                </a:tc>
                <a:tc>
                  <a:txBody>
                    <a:bodyPr/>
                    <a:lstStyle/>
                    <a:p>
                      <a:pPr algn="l" fontAlgn="ctr"/>
                      <a:r>
                        <a:rPr lang="ru-RU" sz="1200" u="none" strike="noStrike" dirty="0">
                          <a:effectLst/>
                        </a:rPr>
                        <a:t> </a:t>
                      </a:r>
                      <a:endParaRPr lang="ru-RU" sz="1200" b="0" i="0" u="none" strike="noStrike" dirty="0">
                        <a:solidFill>
                          <a:srgbClr val="000000"/>
                        </a:solidFill>
                        <a:effectLst/>
                        <a:latin typeface="Times New Roman" panose="02020603050405020304" pitchFamily="18" charset="0"/>
                      </a:endParaRPr>
                    </a:p>
                  </a:txBody>
                  <a:tcPr marL="3203" marR="3203" marT="3203" marB="0" anchor="ctr"/>
                </a:tc>
                <a:tc>
                  <a:txBody>
                    <a:bodyPr/>
                    <a:lstStyle/>
                    <a:p>
                      <a:pPr algn="r" fontAlgn="ctr"/>
                      <a:r>
                        <a:rPr lang="ru-RU" sz="1200" u="none" strike="noStrike" dirty="0" smtClean="0">
                          <a:effectLst/>
                        </a:rPr>
                        <a:t>563,38</a:t>
                      </a:r>
                      <a:endParaRPr lang="ru-RU" sz="1200" b="0" i="0" u="none" strike="noStrike" dirty="0">
                        <a:solidFill>
                          <a:srgbClr val="000000"/>
                        </a:solidFill>
                        <a:effectLst/>
                        <a:latin typeface="Times New Roman" panose="02020603050405020304" pitchFamily="18" charset="0"/>
                      </a:endParaRPr>
                    </a:p>
                  </a:txBody>
                  <a:tcPr marL="3203" marR="3203" marT="3203" marB="0" anchor="ctr"/>
                </a:tc>
                <a:extLst>
                  <a:ext uri="{0D108BD9-81ED-4DB2-BD59-A6C34878D82A}">
                    <a16:rowId xmlns:a16="http://schemas.microsoft.com/office/drawing/2014/main" val="473875580"/>
                  </a:ext>
                </a:extLst>
              </a:tr>
              <a:tr h="204144">
                <a:tc>
                  <a:txBody>
                    <a:bodyPr/>
                    <a:lstStyle/>
                    <a:p>
                      <a:pPr algn="ctr" fontAlgn="ctr"/>
                      <a:r>
                        <a:rPr lang="ru-RU" sz="1200" u="none" strike="noStrike">
                          <a:effectLst/>
                        </a:rPr>
                        <a:t>15</a:t>
                      </a:r>
                      <a:endParaRPr lang="ru-RU" sz="1200" b="0" i="0" u="none" strike="noStrike">
                        <a:solidFill>
                          <a:srgbClr val="000000"/>
                        </a:solidFill>
                        <a:effectLst/>
                        <a:latin typeface="Times New Roman" panose="02020603050405020304" pitchFamily="18" charset="0"/>
                      </a:endParaRPr>
                    </a:p>
                  </a:txBody>
                  <a:tcPr marL="3203" marR="3203" marT="3203" marB="0" anchor="ctr"/>
                </a:tc>
                <a:tc>
                  <a:txBody>
                    <a:bodyPr/>
                    <a:lstStyle/>
                    <a:p>
                      <a:pPr algn="l" fontAlgn="ctr"/>
                      <a:r>
                        <a:rPr lang="ru-RU" sz="1200" u="none" strike="noStrike">
                          <a:effectLst/>
                        </a:rPr>
                        <a:t>ГБУЗ "Городская клиническая больница № 1" </a:t>
                      </a:r>
                      <a:endParaRPr lang="ru-RU" sz="1200" b="0" i="0" u="none" strike="noStrike">
                        <a:solidFill>
                          <a:srgbClr val="000000"/>
                        </a:solidFill>
                        <a:effectLst/>
                        <a:latin typeface="Times New Roman" panose="02020603050405020304" pitchFamily="18" charset="0"/>
                      </a:endParaRPr>
                    </a:p>
                  </a:txBody>
                  <a:tcPr marL="3203" marR="3203" marT="3203" marB="0" anchor="ctr"/>
                </a:tc>
                <a:tc>
                  <a:txBody>
                    <a:bodyPr/>
                    <a:lstStyle/>
                    <a:p>
                      <a:pPr algn="r" fontAlgn="ctr"/>
                      <a:r>
                        <a:rPr lang="ru-RU" sz="1200" u="none" strike="noStrike" dirty="0">
                          <a:effectLst/>
                        </a:rPr>
                        <a:t>7 </a:t>
                      </a:r>
                      <a:r>
                        <a:rPr lang="ru-RU" sz="1200" u="none" strike="noStrike" dirty="0" smtClean="0">
                          <a:effectLst/>
                        </a:rPr>
                        <a:t>380,00</a:t>
                      </a:r>
                      <a:endParaRPr lang="ru-RU" sz="1200" b="1" i="0" u="none" strike="noStrike" dirty="0">
                        <a:solidFill>
                          <a:srgbClr val="000000"/>
                        </a:solidFill>
                        <a:effectLst/>
                        <a:latin typeface="Times New Roman" panose="02020603050405020304" pitchFamily="18" charset="0"/>
                      </a:endParaRPr>
                    </a:p>
                  </a:txBody>
                  <a:tcPr marL="3203" marR="3203" marT="3203" marB="0" anchor="ctr"/>
                </a:tc>
                <a:tc>
                  <a:txBody>
                    <a:bodyPr/>
                    <a:lstStyle/>
                    <a:p>
                      <a:pPr algn="l" fontAlgn="ctr"/>
                      <a:r>
                        <a:rPr lang="ru-RU" sz="1200" u="none" strike="noStrike">
                          <a:effectLst/>
                        </a:rPr>
                        <a:t> </a:t>
                      </a:r>
                      <a:endParaRPr lang="ru-RU" sz="1200" b="0" i="0" u="none" strike="noStrike">
                        <a:solidFill>
                          <a:srgbClr val="000000"/>
                        </a:solidFill>
                        <a:effectLst/>
                        <a:latin typeface="Times New Roman" panose="02020603050405020304" pitchFamily="18" charset="0"/>
                      </a:endParaRPr>
                    </a:p>
                  </a:txBody>
                  <a:tcPr marL="3203" marR="3203" marT="3203" marB="0" anchor="ctr"/>
                </a:tc>
                <a:tc>
                  <a:txBody>
                    <a:bodyPr/>
                    <a:lstStyle/>
                    <a:p>
                      <a:pPr algn="r" fontAlgn="ctr"/>
                      <a:r>
                        <a:rPr lang="ru-RU" sz="1200" u="none" strike="noStrike" dirty="0">
                          <a:effectLst/>
                        </a:rPr>
                        <a:t>7 </a:t>
                      </a:r>
                      <a:r>
                        <a:rPr lang="ru-RU" sz="1200" u="none" strike="noStrike" dirty="0" smtClean="0">
                          <a:effectLst/>
                        </a:rPr>
                        <a:t>380,00</a:t>
                      </a:r>
                      <a:endParaRPr lang="ru-RU" sz="1200" b="0" i="0" u="none" strike="noStrike" dirty="0">
                        <a:solidFill>
                          <a:srgbClr val="000000"/>
                        </a:solidFill>
                        <a:effectLst/>
                        <a:latin typeface="Times New Roman" panose="02020603050405020304" pitchFamily="18" charset="0"/>
                      </a:endParaRPr>
                    </a:p>
                  </a:txBody>
                  <a:tcPr marL="3203" marR="3203" marT="3203" marB="0" anchor="ctr"/>
                </a:tc>
                <a:extLst>
                  <a:ext uri="{0D108BD9-81ED-4DB2-BD59-A6C34878D82A}">
                    <a16:rowId xmlns:a16="http://schemas.microsoft.com/office/drawing/2014/main" val="354138505"/>
                  </a:ext>
                </a:extLst>
              </a:tr>
              <a:tr h="183885">
                <a:tc>
                  <a:txBody>
                    <a:bodyPr/>
                    <a:lstStyle/>
                    <a:p>
                      <a:pPr algn="ctr" fontAlgn="ctr"/>
                      <a:r>
                        <a:rPr lang="ru-RU" sz="1200" u="none" strike="noStrike">
                          <a:effectLst/>
                        </a:rPr>
                        <a:t>16</a:t>
                      </a:r>
                      <a:endParaRPr lang="ru-RU" sz="1200" b="0" i="0" u="none" strike="noStrike">
                        <a:solidFill>
                          <a:srgbClr val="000000"/>
                        </a:solidFill>
                        <a:effectLst/>
                        <a:latin typeface="Times New Roman" panose="02020603050405020304" pitchFamily="18" charset="0"/>
                      </a:endParaRPr>
                    </a:p>
                  </a:txBody>
                  <a:tcPr marL="3203" marR="3203" marT="3203" marB="0" anchor="ctr"/>
                </a:tc>
                <a:tc>
                  <a:txBody>
                    <a:bodyPr/>
                    <a:lstStyle/>
                    <a:p>
                      <a:pPr algn="l" fontAlgn="ctr"/>
                      <a:r>
                        <a:rPr lang="ru-RU" sz="1200" u="none" strike="noStrike">
                          <a:effectLst/>
                        </a:rPr>
                        <a:t>ГБУЗ "Перинатальный центр" МЗ КБР</a:t>
                      </a:r>
                      <a:endParaRPr lang="ru-RU" sz="1200" b="0" i="0" u="none" strike="noStrike">
                        <a:solidFill>
                          <a:srgbClr val="000000"/>
                        </a:solidFill>
                        <a:effectLst/>
                        <a:latin typeface="Times New Roman" panose="02020603050405020304" pitchFamily="18" charset="0"/>
                      </a:endParaRPr>
                    </a:p>
                  </a:txBody>
                  <a:tcPr marL="3203" marR="3203" marT="3203" marB="0" anchor="ctr"/>
                </a:tc>
                <a:tc>
                  <a:txBody>
                    <a:bodyPr/>
                    <a:lstStyle/>
                    <a:p>
                      <a:pPr algn="r" fontAlgn="ctr"/>
                      <a:r>
                        <a:rPr lang="ru-RU" sz="1200" u="none" strike="noStrike" dirty="0" smtClean="0">
                          <a:effectLst/>
                        </a:rPr>
                        <a:t>182,66</a:t>
                      </a:r>
                      <a:endParaRPr lang="ru-RU" sz="1200" b="1" i="0" u="none" strike="noStrike" dirty="0">
                        <a:solidFill>
                          <a:srgbClr val="000000"/>
                        </a:solidFill>
                        <a:effectLst/>
                        <a:latin typeface="Times New Roman" panose="02020603050405020304" pitchFamily="18" charset="0"/>
                      </a:endParaRPr>
                    </a:p>
                  </a:txBody>
                  <a:tcPr marL="3203" marR="3203" marT="3203" marB="0" anchor="ctr"/>
                </a:tc>
                <a:tc>
                  <a:txBody>
                    <a:bodyPr/>
                    <a:lstStyle/>
                    <a:p>
                      <a:pPr algn="r" fontAlgn="ctr"/>
                      <a:r>
                        <a:rPr lang="ru-RU" sz="1200" u="none" strike="noStrike" dirty="0" smtClean="0">
                          <a:effectLst/>
                        </a:rPr>
                        <a:t>182,66</a:t>
                      </a:r>
                      <a:endParaRPr lang="ru-RU" sz="1200" b="0" i="0" u="none" strike="noStrike" dirty="0">
                        <a:solidFill>
                          <a:srgbClr val="000000"/>
                        </a:solidFill>
                        <a:effectLst/>
                        <a:latin typeface="Times New Roman" panose="02020603050405020304" pitchFamily="18" charset="0"/>
                      </a:endParaRPr>
                    </a:p>
                  </a:txBody>
                  <a:tcPr marL="3203" marR="3203" marT="3203" marB="0" anchor="ctr"/>
                </a:tc>
                <a:tc>
                  <a:txBody>
                    <a:bodyPr/>
                    <a:lstStyle/>
                    <a:p>
                      <a:pPr algn="l" fontAlgn="ctr"/>
                      <a:r>
                        <a:rPr lang="ru-RU" sz="1200" u="none" strike="noStrike" dirty="0">
                          <a:effectLst/>
                        </a:rPr>
                        <a:t> </a:t>
                      </a:r>
                      <a:endParaRPr lang="ru-RU" sz="1200" b="0" i="0" u="none" strike="noStrike" dirty="0">
                        <a:solidFill>
                          <a:srgbClr val="000000"/>
                        </a:solidFill>
                        <a:effectLst/>
                        <a:latin typeface="Times New Roman" panose="02020603050405020304" pitchFamily="18" charset="0"/>
                      </a:endParaRPr>
                    </a:p>
                  </a:txBody>
                  <a:tcPr marL="3203" marR="3203" marT="3203" marB="0" anchor="ctr"/>
                </a:tc>
                <a:extLst>
                  <a:ext uri="{0D108BD9-81ED-4DB2-BD59-A6C34878D82A}">
                    <a16:rowId xmlns:a16="http://schemas.microsoft.com/office/drawing/2014/main" val="594701442"/>
                  </a:ext>
                </a:extLst>
              </a:tr>
              <a:tr h="359793">
                <a:tc>
                  <a:txBody>
                    <a:bodyPr/>
                    <a:lstStyle/>
                    <a:p>
                      <a:pPr algn="ctr" fontAlgn="ctr"/>
                      <a:r>
                        <a:rPr lang="ru-RU" sz="1200" u="none" strike="noStrike">
                          <a:effectLst/>
                        </a:rPr>
                        <a:t>17</a:t>
                      </a:r>
                      <a:endParaRPr lang="ru-RU" sz="1200" b="0" i="0" u="none" strike="noStrike">
                        <a:solidFill>
                          <a:srgbClr val="000000"/>
                        </a:solidFill>
                        <a:effectLst/>
                        <a:latin typeface="Times New Roman" panose="02020603050405020304" pitchFamily="18" charset="0"/>
                      </a:endParaRPr>
                    </a:p>
                  </a:txBody>
                  <a:tcPr marL="3203" marR="3203" marT="3203" marB="0" anchor="ctr"/>
                </a:tc>
                <a:tc>
                  <a:txBody>
                    <a:bodyPr/>
                    <a:lstStyle/>
                    <a:p>
                      <a:pPr algn="l" fontAlgn="ctr"/>
                      <a:r>
                        <a:rPr lang="ru-RU" sz="1200" u="none" strike="noStrike">
                          <a:effectLst/>
                        </a:rPr>
                        <a:t>ГБУЗ "Центральная районная больница" г.о. Баксан и Баксанского м. р. </a:t>
                      </a:r>
                      <a:endParaRPr lang="ru-RU" sz="1200" b="0" i="0" u="none" strike="noStrike">
                        <a:solidFill>
                          <a:srgbClr val="000000"/>
                        </a:solidFill>
                        <a:effectLst/>
                        <a:latin typeface="Times New Roman" panose="02020603050405020304" pitchFamily="18" charset="0"/>
                      </a:endParaRPr>
                    </a:p>
                  </a:txBody>
                  <a:tcPr marL="3203" marR="3203" marT="3203" marB="0" anchor="ctr"/>
                </a:tc>
                <a:tc>
                  <a:txBody>
                    <a:bodyPr/>
                    <a:lstStyle/>
                    <a:p>
                      <a:pPr algn="r" fontAlgn="ctr"/>
                      <a:r>
                        <a:rPr lang="ru-RU" sz="1200" u="none" strike="noStrike" dirty="0" smtClean="0">
                          <a:effectLst/>
                        </a:rPr>
                        <a:t>202,00</a:t>
                      </a:r>
                      <a:endParaRPr lang="ru-RU" sz="1200" b="1" i="0" u="none" strike="noStrike" dirty="0">
                        <a:solidFill>
                          <a:srgbClr val="000000"/>
                        </a:solidFill>
                        <a:effectLst/>
                        <a:latin typeface="Times New Roman" panose="02020603050405020304" pitchFamily="18" charset="0"/>
                      </a:endParaRPr>
                    </a:p>
                  </a:txBody>
                  <a:tcPr marL="3203" marR="3203" marT="3203" marB="0" anchor="ctr"/>
                </a:tc>
                <a:tc>
                  <a:txBody>
                    <a:bodyPr/>
                    <a:lstStyle/>
                    <a:p>
                      <a:pPr algn="r" fontAlgn="ctr"/>
                      <a:r>
                        <a:rPr lang="ru-RU" sz="1200" u="none" strike="noStrike" dirty="0" smtClean="0">
                          <a:effectLst/>
                        </a:rPr>
                        <a:t>202,00</a:t>
                      </a:r>
                      <a:endParaRPr lang="ru-RU" sz="1200" b="0" i="0" u="none" strike="noStrike" dirty="0">
                        <a:solidFill>
                          <a:srgbClr val="000000"/>
                        </a:solidFill>
                        <a:effectLst/>
                        <a:latin typeface="Times New Roman" panose="02020603050405020304" pitchFamily="18" charset="0"/>
                      </a:endParaRPr>
                    </a:p>
                  </a:txBody>
                  <a:tcPr marL="3203" marR="3203" marT="3203" marB="0" anchor="ctr"/>
                </a:tc>
                <a:tc>
                  <a:txBody>
                    <a:bodyPr/>
                    <a:lstStyle/>
                    <a:p>
                      <a:pPr algn="l" fontAlgn="ctr"/>
                      <a:r>
                        <a:rPr lang="ru-RU" sz="1200" u="none" strike="noStrike">
                          <a:effectLst/>
                        </a:rPr>
                        <a:t> </a:t>
                      </a:r>
                      <a:endParaRPr lang="ru-RU" sz="1200" b="0" i="0" u="none" strike="noStrike">
                        <a:solidFill>
                          <a:srgbClr val="000000"/>
                        </a:solidFill>
                        <a:effectLst/>
                        <a:latin typeface="Times New Roman" panose="02020603050405020304" pitchFamily="18" charset="0"/>
                      </a:endParaRPr>
                    </a:p>
                  </a:txBody>
                  <a:tcPr marL="3203" marR="3203" marT="3203" marB="0" anchor="ctr"/>
                </a:tc>
                <a:extLst>
                  <a:ext uri="{0D108BD9-81ED-4DB2-BD59-A6C34878D82A}">
                    <a16:rowId xmlns:a16="http://schemas.microsoft.com/office/drawing/2014/main" val="3853448954"/>
                  </a:ext>
                </a:extLst>
              </a:tr>
              <a:tr h="204144">
                <a:tc>
                  <a:txBody>
                    <a:bodyPr/>
                    <a:lstStyle/>
                    <a:p>
                      <a:pPr algn="ctr" fontAlgn="ctr"/>
                      <a:r>
                        <a:rPr lang="ru-RU" sz="1200" u="none" strike="noStrike">
                          <a:effectLst/>
                        </a:rPr>
                        <a:t>18</a:t>
                      </a:r>
                      <a:endParaRPr lang="ru-RU" sz="1200" b="0" i="0" u="none" strike="noStrike">
                        <a:solidFill>
                          <a:srgbClr val="000000"/>
                        </a:solidFill>
                        <a:effectLst/>
                        <a:latin typeface="Times New Roman" panose="02020603050405020304" pitchFamily="18" charset="0"/>
                      </a:endParaRPr>
                    </a:p>
                  </a:txBody>
                  <a:tcPr marL="3203" marR="3203" marT="3203" marB="0" anchor="ctr"/>
                </a:tc>
                <a:tc>
                  <a:txBody>
                    <a:bodyPr/>
                    <a:lstStyle/>
                    <a:p>
                      <a:pPr algn="l" fontAlgn="ctr"/>
                      <a:r>
                        <a:rPr lang="ru-RU" sz="1200" u="none" strike="noStrike">
                          <a:effectLst/>
                        </a:rPr>
                        <a:t>ГБУЗ "Республиканская детская клиническая больница" МЗ КБР</a:t>
                      </a:r>
                      <a:endParaRPr lang="ru-RU" sz="1200" b="0" i="0" u="none" strike="noStrike">
                        <a:solidFill>
                          <a:srgbClr val="000000"/>
                        </a:solidFill>
                        <a:effectLst/>
                        <a:latin typeface="Times New Roman" panose="02020603050405020304" pitchFamily="18" charset="0"/>
                      </a:endParaRPr>
                    </a:p>
                  </a:txBody>
                  <a:tcPr marL="3203" marR="3203" marT="3203" marB="0" anchor="ctr"/>
                </a:tc>
                <a:tc>
                  <a:txBody>
                    <a:bodyPr/>
                    <a:lstStyle/>
                    <a:p>
                      <a:pPr algn="r" fontAlgn="ctr"/>
                      <a:r>
                        <a:rPr lang="ru-RU" sz="1200" u="none" strike="noStrike" dirty="0" smtClean="0">
                          <a:effectLst/>
                        </a:rPr>
                        <a:t>150,00</a:t>
                      </a:r>
                      <a:endParaRPr lang="ru-RU" sz="1200" b="1" i="0" u="none" strike="noStrike" dirty="0">
                        <a:solidFill>
                          <a:srgbClr val="000000"/>
                        </a:solidFill>
                        <a:effectLst/>
                        <a:latin typeface="Times New Roman" panose="02020603050405020304" pitchFamily="18" charset="0"/>
                      </a:endParaRPr>
                    </a:p>
                  </a:txBody>
                  <a:tcPr marL="3203" marR="3203" marT="3203" marB="0" anchor="ctr"/>
                </a:tc>
                <a:tc>
                  <a:txBody>
                    <a:bodyPr/>
                    <a:lstStyle/>
                    <a:p>
                      <a:pPr algn="r" fontAlgn="ctr"/>
                      <a:r>
                        <a:rPr lang="ru-RU" sz="1200" u="none" strike="noStrike" dirty="0" smtClean="0">
                          <a:effectLst/>
                        </a:rPr>
                        <a:t>150,00</a:t>
                      </a:r>
                      <a:endParaRPr lang="ru-RU" sz="1200" b="0" i="0" u="none" strike="noStrike" dirty="0">
                        <a:solidFill>
                          <a:srgbClr val="000000"/>
                        </a:solidFill>
                        <a:effectLst/>
                        <a:latin typeface="Times New Roman" panose="02020603050405020304" pitchFamily="18" charset="0"/>
                      </a:endParaRPr>
                    </a:p>
                  </a:txBody>
                  <a:tcPr marL="3203" marR="3203" marT="3203" marB="0" anchor="ctr"/>
                </a:tc>
                <a:tc>
                  <a:txBody>
                    <a:bodyPr/>
                    <a:lstStyle/>
                    <a:p>
                      <a:pPr algn="l" fontAlgn="ctr"/>
                      <a:r>
                        <a:rPr lang="ru-RU" sz="1200" u="none" strike="noStrike">
                          <a:effectLst/>
                        </a:rPr>
                        <a:t> </a:t>
                      </a:r>
                      <a:endParaRPr lang="ru-RU" sz="1200" b="0" i="0" u="none" strike="noStrike">
                        <a:solidFill>
                          <a:srgbClr val="000000"/>
                        </a:solidFill>
                        <a:effectLst/>
                        <a:latin typeface="Times New Roman" panose="02020603050405020304" pitchFamily="18" charset="0"/>
                      </a:endParaRPr>
                    </a:p>
                  </a:txBody>
                  <a:tcPr marL="3203" marR="3203" marT="3203" marB="0" anchor="ctr"/>
                </a:tc>
                <a:extLst>
                  <a:ext uri="{0D108BD9-81ED-4DB2-BD59-A6C34878D82A}">
                    <a16:rowId xmlns:a16="http://schemas.microsoft.com/office/drawing/2014/main" val="334405576"/>
                  </a:ext>
                </a:extLst>
              </a:tr>
              <a:tr h="204144">
                <a:tc>
                  <a:txBody>
                    <a:bodyPr/>
                    <a:lstStyle/>
                    <a:p>
                      <a:pPr algn="ctr" fontAlgn="ctr"/>
                      <a:r>
                        <a:rPr lang="ru-RU" sz="1200" u="none" strike="noStrike">
                          <a:effectLst/>
                        </a:rPr>
                        <a:t>19</a:t>
                      </a:r>
                      <a:endParaRPr lang="ru-RU" sz="1200" b="0" i="0" u="none" strike="noStrike">
                        <a:solidFill>
                          <a:srgbClr val="000000"/>
                        </a:solidFill>
                        <a:effectLst/>
                        <a:latin typeface="Times New Roman" panose="02020603050405020304" pitchFamily="18" charset="0"/>
                      </a:endParaRPr>
                    </a:p>
                  </a:txBody>
                  <a:tcPr marL="3203" marR="3203" marT="3203" marB="0" anchor="ctr"/>
                </a:tc>
                <a:tc>
                  <a:txBody>
                    <a:bodyPr/>
                    <a:lstStyle/>
                    <a:p>
                      <a:pPr algn="l" fontAlgn="ctr"/>
                      <a:r>
                        <a:rPr lang="ru-RU" sz="1200" u="none" strike="noStrike">
                          <a:effectLst/>
                        </a:rPr>
                        <a:t>ГБУЗ "Городская детская поликлиника №1" г. о. Нальчик</a:t>
                      </a:r>
                      <a:endParaRPr lang="ru-RU" sz="1200" b="0" i="0" u="none" strike="noStrike">
                        <a:solidFill>
                          <a:srgbClr val="000000"/>
                        </a:solidFill>
                        <a:effectLst/>
                        <a:latin typeface="Times New Roman" panose="02020603050405020304" pitchFamily="18" charset="0"/>
                      </a:endParaRPr>
                    </a:p>
                  </a:txBody>
                  <a:tcPr marL="3203" marR="3203" marT="3203" marB="0" anchor="ctr"/>
                </a:tc>
                <a:tc>
                  <a:txBody>
                    <a:bodyPr/>
                    <a:lstStyle/>
                    <a:p>
                      <a:pPr algn="r" fontAlgn="ctr"/>
                      <a:r>
                        <a:rPr lang="ru-RU" sz="1200" u="none" strike="noStrike" dirty="0" smtClean="0">
                          <a:effectLst/>
                        </a:rPr>
                        <a:t>80,00</a:t>
                      </a:r>
                      <a:endParaRPr lang="ru-RU" sz="1200" b="1" i="0" u="none" strike="noStrike" dirty="0">
                        <a:solidFill>
                          <a:srgbClr val="000000"/>
                        </a:solidFill>
                        <a:effectLst/>
                        <a:latin typeface="Times New Roman" panose="02020603050405020304" pitchFamily="18" charset="0"/>
                      </a:endParaRPr>
                    </a:p>
                  </a:txBody>
                  <a:tcPr marL="3203" marR="3203" marT="3203" marB="0" anchor="ctr"/>
                </a:tc>
                <a:tc>
                  <a:txBody>
                    <a:bodyPr/>
                    <a:lstStyle/>
                    <a:p>
                      <a:pPr algn="r" fontAlgn="ctr"/>
                      <a:r>
                        <a:rPr lang="ru-RU" sz="1200" u="none" strike="noStrike" dirty="0" smtClean="0">
                          <a:effectLst/>
                        </a:rPr>
                        <a:t>80,00</a:t>
                      </a:r>
                      <a:endParaRPr lang="ru-RU" sz="1200" b="0" i="0" u="none" strike="noStrike" dirty="0">
                        <a:solidFill>
                          <a:srgbClr val="000000"/>
                        </a:solidFill>
                        <a:effectLst/>
                        <a:latin typeface="Times New Roman" panose="02020603050405020304" pitchFamily="18" charset="0"/>
                      </a:endParaRPr>
                    </a:p>
                  </a:txBody>
                  <a:tcPr marL="3203" marR="3203" marT="3203" marB="0" anchor="ctr"/>
                </a:tc>
                <a:tc>
                  <a:txBody>
                    <a:bodyPr/>
                    <a:lstStyle/>
                    <a:p>
                      <a:pPr algn="l" fontAlgn="ctr"/>
                      <a:r>
                        <a:rPr lang="ru-RU" sz="1200" u="none" strike="noStrike">
                          <a:effectLst/>
                        </a:rPr>
                        <a:t> </a:t>
                      </a:r>
                      <a:endParaRPr lang="ru-RU" sz="1200" b="0" i="0" u="none" strike="noStrike">
                        <a:solidFill>
                          <a:srgbClr val="000000"/>
                        </a:solidFill>
                        <a:effectLst/>
                        <a:latin typeface="Times New Roman" panose="02020603050405020304" pitchFamily="18" charset="0"/>
                      </a:endParaRPr>
                    </a:p>
                  </a:txBody>
                  <a:tcPr marL="3203" marR="3203" marT="3203" marB="0" anchor="ctr"/>
                </a:tc>
                <a:extLst>
                  <a:ext uri="{0D108BD9-81ED-4DB2-BD59-A6C34878D82A}">
                    <a16:rowId xmlns:a16="http://schemas.microsoft.com/office/drawing/2014/main" val="3568660333"/>
                  </a:ext>
                </a:extLst>
              </a:tr>
              <a:tr h="204144">
                <a:tc>
                  <a:txBody>
                    <a:bodyPr/>
                    <a:lstStyle/>
                    <a:p>
                      <a:pPr algn="ctr" fontAlgn="ctr"/>
                      <a:r>
                        <a:rPr lang="ru-RU" sz="1200" u="none" strike="noStrike">
                          <a:effectLst/>
                        </a:rPr>
                        <a:t>20</a:t>
                      </a:r>
                      <a:endParaRPr lang="ru-RU" sz="1200" b="0" i="0" u="none" strike="noStrike">
                        <a:solidFill>
                          <a:srgbClr val="000000"/>
                        </a:solidFill>
                        <a:effectLst/>
                        <a:latin typeface="Times New Roman" panose="02020603050405020304" pitchFamily="18" charset="0"/>
                      </a:endParaRPr>
                    </a:p>
                  </a:txBody>
                  <a:tcPr marL="3203" marR="3203" marT="3203" marB="0" anchor="ctr"/>
                </a:tc>
                <a:tc>
                  <a:txBody>
                    <a:bodyPr/>
                    <a:lstStyle/>
                    <a:p>
                      <a:pPr algn="l" fontAlgn="ctr"/>
                      <a:r>
                        <a:rPr lang="ru-RU" sz="1200" u="none" strike="noStrike">
                          <a:effectLst/>
                        </a:rPr>
                        <a:t>ГБУЗ "Центральная районная больница" Майского м. р.</a:t>
                      </a:r>
                      <a:endParaRPr lang="ru-RU" sz="1200" b="0" i="0" u="none" strike="noStrike">
                        <a:solidFill>
                          <a:srgbClr val="000000"/>
                        </a:solidFill>
                        <a:effectLst/>
                        <a:latin typeface="Times New Roman" panose="02020603050405020304" pitchFamily="18" charset="0"/>
                      </a:endParaRPr>
                    </a:p>
                  </a:txBody>
                  <a:tcPr marL="3203" marR="3203" marT="3203" marB="0" anchor="ctr"/>
                </a:tc>
                <a:tc>
                  <a:txBody>
                    <a:bodyPr/>
                    <a:lstStyle/>
                    <a:p>
                      <a:pPr algn="r" fontAlgn="ctr"/>
                      <a:r>
                        <a:rPr lang="ru-RU" sz="1200" u="none" strike="noStrike" dirty="0" smtClean="0">
                          <a:effectLst/>
                        </a:rPr>
                        <a:t>94,00</a:t>
                      </a:r>
                      <a:endParaRPr lang="ru-RU" sz="1200" b="1" i="0" u="none" strike="noStrike" dirty="0">
                        <a:solidFill>
                          <a:srgbClr val="000000"/>
                        </a:solidFill>
                        <a:effectLst/>
                        <a:latin typeface="Times New Roman" panose="02020603050405020304" pitchFamily="18" charset="0"/>
                      </a:endParaRPr>
                    </a:p>
                  </a:txBody>
                  <a:tcPr marL="3203" marR="3203" marT="3203" marB="0" anchor="ctr"/>
                </a:tc>
                <a:tc>
                  <a:txBody>
                    <a:bodyPr/>
                    <a:lstStyle/>
                    <a:p>
                      <a:pPr algn="r" fontAlgn="ctr"/>
                      <a:r>
                        <a:rPr lang="ru-RU" sz="1200" u="none" strike="noStrike" dirty="0" smtClean="0">
                          <a:effectLst/>
                        </a:rPr>
                        <a:t>94,00</a:t>
                      </a:r>
                      <a:endParaRPr lang="ru-RU" sz="1200" b="0" i="0" u="none" strike="noStrike" dirty="0">
                        <a:solidFill>
                          <a:srgbClr val="000000"/>
                        </a:solidFill>
                        <a:effectLst/>
                        <a:latin typeface="Times New Roman" panose="02020603050405020304" pitchFamily="18" charset="0"/>
                      </a:endParaRPr>
                    </a:p>
                  </a:txBody>
                  <a:tcPr marL="3203" marR="3203" marT="3203" marB="0" anchor="ctr"/>
                </a:tc>
                <a:tc>
                  <a:txBody>
                    <a:bodyPr/>
                    <a:lstStyle/>
                    <a:p>
                      <a:pPr algn="l" fontAlgn="ctr"/>
                      <a:r>
                        <a:rPr lang="ru-RU" sz="1200" u="none" strike="noStrike">
                          <a:effectLst/>
                        </a:rPr>
                        <a:t> </a:t>
                      </a:r>
                      <a:endParaRPr lang="ru-RU" sz="1200" b="0" i="0" u="none" strike="noStrike">
                        <a:solidFill>
                          <a:srgbClr val="000000"/>
                        </a:solidFill>
                        <a:effectLst/>
                        <a:latin typeface="Times New Roman" panose="02020603050405020304" pitchFamily="18" charset="0"/>
                      </a:endParaRPr>
                    </a:p>
                  </a:txBody>
                  <a:tcPr marL="3203" marR="3203" marT="3203" marB="0" anchor="ctr"/>
                </a:tc>
                <a:extLst>
                  <a:ext uri="{0D108BD9-81ED-4DB2-BD59-A6C34878D82A}">
                    <a16:rowId xmlns:a16="http://schemas.microsoft.com/office/drawing/2014/main" val="3519628980"/>
                  </a:ext>
                </a:extLst>
              </a:tr>
              <a:tr h="204144">
                <a:tc>
                  <a:txBody>
                    <a:bodyPr/>
                    <a:lstStyle/>
                    <a:p>
                      <a:pPr algn="ctr" fontAlgn="ctr"/>
                      <a:r>
                        <a:rPr lang="ru-RU" sz="1200" u="none" strike="noStrike">
                          <a:effectLst/>
                        </a:rPr>
                        <a:t>21</a:t>
                      </a:r>
                      <a:endParaRPr lang="ru-RU" sz="1200" b="0" i="0" u="none" strike="noStrike">
                        <a:solidFill>
                          <a:srgbClr val="000000"/>
                        </a:solidFill>
                        <a:effectLst/>
                        <a:latin typeface="Times New Roman" panose="02020603050405020304" pitchFamily="18" charset="0"/>
                      </a:endParaRPr>
                    </a:p>
                  </a:txBody>
                  <a:tcPr marL="3203" marR="3203" marT="3203" marB="0" anchor="ctr"/>
                </a:tc>
                <a:tc>
                  <a:txBody>
                    <a:bodyPr/>
                    <a:lstStyle/>
                    <a:p>
                      <a:pPr algn="l" fontAlgn="ctr"/>
                      <a:r>
                        <a:rPr lang="ru-RU" sz="1200" u="none" strike="noStrike">
                          <a:effectLst/>
                        </a:rPr>
                        <a:t>ГБУЗ "Центральная районная больница" Эльбрусского м. р.</a:t>
                      </a:r>
                      <a:endParaRPr lang="ru-RU" sz="1200" b="0" i="0" u="none" strike="noStrike">
                        <a:solidFill>
                          <a:srgbClr val="000000"/>
                        </a:solidFill>
                        <a:effectLst/>
                        <a:latin typeface="Times New Roman" panose="02020603050405020304" pitchFamily="18" charset="0"/>
                      </a:endParaRPr>
                    </a:p>
                  </a:txBody>
                  <a:tcPr marL="3203" marR="3203" marT="3203" marB="0" anchor="ctr"/>
                </a:tc>
                <a:tc>
                  <a:txBody>
                    <a:bodyPr/>
                    <a:lstStyle/>
                    <a:p>
                      <a:pPr algn="r" fontAlgn="ctr"/>
                      <a:r>
                        <a:rPr lang="ru-RU" sz="1200" u="none" strike="noStrike" dirty="0" smtClean="0">
                          <a:effectLst/>
                        </a:rPr>
                        <a:t>32,00</a:t>
                      </a:r>
                      <a:endParaRPr lang="ru-RU" sz="1200" b="1" i="0" u="none" strike="noStrike" dirty="0">
                        <a:solidFill>
                          <a:srgbClr val="000000"/>
                        </a:solidFill>
                        <a:effectLst/>
                        <a:latin typeface="Times New Roman" panose="02020603050405020304" pitchFamily="18" charset="0"/>
                      </a:endParaRPr>
                    </a:p>
                  </a:txBody>
                  <a:tcPr marL="3203" marR="3203" marT="3203" marB="0" anchor="ctr"/>
                </a:tc>
                <a:tc>
                  <a:txBody>
                    <a:bodyPr/>
                    <a:lstStyle/>
                    <a:p>
                      <a:pPr algn="r" fontAlgn="ctr"/>
                      <a:r>
                        <a:rPr lang="ru-RU" sz="1200" u="none" strike="noStrike" dirty="0" smtClean="0">
                          <a:effectLst/>
                        </a:rPr>
                        <a:t>32,00</a:t>
                      </a:r>
                      <a:endParaRPr lang="ru-RU" sz="1200" b="0" i="0" u="none" strike="noStrike" dirty="0">
                        <a:solidFill>
                          <a:srgbClr val="000000"/>
                        </a:solidFill>
                        <a:effectLst/>
                        <a:latin typeface="Times New Roman" panose="02020603050405020304" pitchFamily="18" charset="0"/>
                      </a:endParaRPr>
                    </a:p>
                  </a:txBody>
                  <a:tcPr marL="3203" marR="3203" marT="3203" marB="0" anchor="ctr"/>
                </a:tc>
                <a:tc>
                  <a:txBody>
                    <a:bodyPr/>
                    <a:lstStyle/>
                    <a:p>
                      <a:pPr algn="l" fontAlgn="ctr"/>
                      <a:r>
                        <a:rPr lang="ru-RU" sz="1200" u="none" strike="noStrike">
                          <a:effectLst/>
                        </a:rPr>
                        <a:t> </a:t>
                      </a:r>
                      <a:endParaRPr lang="ru-RU" sz="1200" b="0" i="0" u="none" strike="noStrike">
                        <a:solidFill>
                          <a:srgbClr val="000000"/>
                        </a:solidFill>
                        <a:effectLst/>
                        <a:latin typeface="Times New Roman" panose="02020603050405020304" pitchFamily="18" charset="0"/>
                      </a:endParaRPr>
                    </a:p>
                  </a:txBody>
                  <a:tcPr marL="3203" marR="3203" marT="3203" marB="0" anchor="ctr"/>
                </a:tc>
                <a:extLst>
                  <a:ext uri="{0D108BD9-81ED-4DB2-BD59-A6C34878D82A}">
                    <a16:rowId xmlns:a16="http://schemas.microsoft.com/office/drawing/2014/main" val="3538525979"/>
                  </a:ext>
                </a:extLst>
              </a:tr>
              <a:tr h="204144">
                <a:tc>
                  <a:txBody>
                    <a:bodyPr/>
                    <a:lstStyle/>
                    <a:p>
                      <a:pPr algn="ctr" fontAlgn="ctr"/>
                      <a:r>
                        <a:rPr lang="ru-RU" sz="1200" u="none" strike="noStrike">
                          <a:effectLst/>
                        </a:rPr>
                        <a:t>22</a:t>
                      </a:r>
                      <a:endParaRPr lang="ru-RU" sz="1200" b="0" i="0" u="none" strike="noStrike">
                        <a:solidFill>
                          <a:srgbClr val="000000"/>
                        </a:solidFill>
                        <a:effectLst/>
                        <a:latin typeface="Times New Roman" panose="02020603050405020304" pitchFamily="18" charset="0"/>
                      </a:endParaRPr>
                    </a:p>
                  </a:txBody>
                  <a:tcPr marL="3203" marR="3203" marT="3203" marB="0" anchor="ctr"/>
                </a:tc>
                <a:tc>
                  <a:txBody>
                    <a:bodyPr/>
                    <a:lstStyle/>
                    <a:p>
                      <a:pPr algn="l" fontAlgn="ctr"/>
                      <a:r>
                        <a:rPr lang="ru-RU" sz="1200" u="none" strike="noStrike">
                          <a:effectLst/>
                        </a:rPr>
                        <a:t>ГБУЗ "Кардиологический диспансер" МЗ КБР</a:t>
                      </a:r>
                      <a:endParaRPr lang="ru-RU" sz="1200" b="0" i="0" u="none" strike="noStrike">
                        <a:solidFill>
                          <a:srgbClr val="000000"/>
                        </a:solidFill>
                        <a:effectLst/>
                        <a:latin typeface="Times New Roman" panose="02020603050405020304" pitchFamily="18" charset="0"/>
                      </a:endParaRPr>
                    </a:p>
                  </a:txBody>
                  <a:tcPr marL="3203" marR="3203" marT="3203" marB="0" anchor="ctr"/>
                </a:tc>
                <a:tc>
                  <a:txBody>
                    <a:bodyPr/>
                    <a:lstStyle/>
                    <a:p>
                      <a:pPr algn="r" fontAlgn="ctr"/>
                      <a:r>
                        <a:rPr lang="ru-RU" sz="1200" u="none" strike="noStrike" dirty="0">
                          <a:effectLst/>
                        </a:rPr>
                        <a:t>2 </a:t>
                      </a:r>
                      <a:r>
                        <a:rPr lang="ru-RU" sz="1200" u="none" strike="noStrike" dirty="0" smtClean="0">
                          <a:effectLst/>
                        </a:rPr>
                        <a:t>725,93</a:t>
                      </a:r>
                      <a:endParaRPr lang="ru-RU" sz="1200" b="1" i="0" u="none" strike="noStrike" dirty="0">
                        <a:solidFill>
                          <a:srgbClr val="000000"/>
                        </a:solidFill>
                        <a:effectLst/>
                        <a:latin typeface="Times New Roman" panose="02020603050405020304" pitchFamily="18" charset="0"/>
                      </a:endParaRPr>
                    </a:p>
                  </a:txBody>
                  <a:tcPr marL="3203" marR="3203" marT="3203" marB="0" anchor="ctr"/>
                </a:tc>
                <a:tc>
                  <a:txBody>
                    <a:bodyPr/>
                    <a:lstStyle/>
                    <a:p>
                      <a:pPr algn="l" fontAlgn="ctr"/>
                      <a:r>
                        <a:rPr lang="ru-RU" sz="1200" u="none" strike="noStrike" dirty="0">
                          <a:effectLst/>
                        </a:rPr>
                        <a:t> </a:t>
                      </a:r>
                      <a:endParaRPr lang="ru-RU" sz="1200" b="0" i="0" u="none" strike="noStrike" dirty="0">
                        <a:solidFill>
                          <a:srgbClr val="000000"/>
                        </a:solidFill>
                        <a:effectLst/>
                        <a:latin typeface="Times New Roman" panose="02020603050405020304" pitchFamily="18" charset="0"/>
                      </a:endParaRPr>
                    </a:p>
                  </a:txBody>
                  <a:tcPr marL="3203" marR="3203" marT="3203" marB="0" anchor="ctr"/>
                </a:tc>
                <a:tc>
                  <a:txBody>
                    <a:bodyPr/>
                    <a:lstStyle/>
                    <a:p>
                      <a:pPr algn="r" fontAlgn="ctr"/>
                      <a:r>
                        <a:rPr lang="ru-RU" sz="1200" u="none" strike="noStrike" dirty="0">
                          <a:effectLst/>
                        </a:rPr>
                        <a:t>2 </a:t>
                      </a:r>
                      <a:r>
                        <a:rPr lang="ru-RU" sz="1200" u="none" strike="noStrike" dirty="0" smtClean="0">
                          <a:effectLst/>
                        </a:rPr>
                        <a:t>725,93</a:t>
                      </a:r>
                      <a:endParaRPr lang="ru-RU" sz="1200" b="0" i="0" u="none" strike="noStrike" dirty="0">
                        <a:solidFill>
                          <a:srgbClr val="000000"/>
                        </a:solidFill>
                        <a:effectLst/>
                        <a:latin typeface="Times New Roman" panose="02020603050405020304" pitchFamily="18" charset="0"/>
                      </a:endParaRPr>
                    </a:p>
                  </a:txBody>
                  <a:tcPr marL="3203" marR="3203" marT="3203" marB="0" anchor="ctr"/>
                </a:tc>
                <a:extLst>
                  <a:ext uri="{0D108BD9-81ED-4DB2-BD59-A6C34878D82A}">
                    <a16:rowId xmlns:a16="http://schemas.microsoft.com/office/drawing/2014/main" val="2800685164"/>
                  </a:ext>
                </a:extLst>
              </a:tr>
              <a:tr h="204144">
                <a:tc>
                  <a:txBody>
                    <a:bodyPr/>
                    <a:lstStyle/>
                    <a:p>
                      <a:pPr algn="ctr" fontAlgn="ctr"/>
                      <a:r>
                        <a:rPr lang="ru-RU" sz="1200" u="none" strike="noStrike">
                          <a:effectLst/>
                        </a:rPr>
                        <a:t>23</a:t>
                      </a:r>
                      <a:endParaRPr lang="ru-RU" sz="1200" b="0" i="0" u="none" strike="noStrike">
                        <a:solidFill>
                          <a:srgbClr val="000000"/>
                        </a:solidFill>
                        <a:effectLst/>
                        <a:latin typeface="Times New Roman" panose="02020603050405020304" pitchFamily="18" charset="0"/>
                      </a:endParaRPr>
                    </a:p>
                  </a:txBody>
                  <a:tcPr marL="3203" marR="3203" marT="3203" marB="0" anchor="ctr"/>
                </a:tc>
                <a:tc>
                  <a:txBody>
                    <a:bodyPr/>
                    <a:lstStyle/>
                    <a:p>
                      <a:pPr algn="l" fontAlgn="ctr"/>
                      <a:r>
                        <a:rPr lang="ru-RU" sz="1200" u="none" strike="noStrike" dirty="0">
                          <a:effectLst/>
                        </a:rPr>
                        <a:t>ГБУЗ "Стоматологическая поликлиника" г. Терек</a:t>
                      </a:r>
                      <a:endParaRPr lang="ru-RU" sz="1200" b="0" i="0" u="none" strike="noStrike" dirty="0">
                        <a:solidFill>
                          <a:srgbClr val="000000"/>
                        </a:solidFill>
                        <a:effectLst/>
                        <a:latin typeface="Times New Roman" panose="02020603050405020304" pitchFamily="18" charset="0"/>
                      </a:endParaRPr>
                    </a:p>
                  </a:txBody>
                  <a:tcPr marL="3203" marR="3203" marT="3203" marB="0" anchor="ctr"/>
                </a:tc>
                <a:tc>
                  <a:txBody>
                    <a:bodyPr/>
                    <a:lstStyle/>
                    <a:p>
                      <a:pPr algn="r" fontAlgn="ctr"/>
                      <a:r>
                        <a:rPr lang="ru-RU" sz="1200" u="none" strike="noStrike" dirty="0" smtClean="0">
                          <a:effectLst/>
                        </a:rPr>
                        <a:t>794,64</a:t>
                      </a:r>
                      <a:endParaRPr lang="ru-RU" sz="1200" b="1" i="0" u="none" strike="noStrike" dirty="0">
                        <a:solidFill>
                          <a:srgbClr val="000000"/>
                        </a:solidFill>
                        <a:effectLst/>
                        <a:latin typeface="Times New Roman" panose="02020603050405020304" pitchFamily="18" charset="0"/>
                      </a:endParaRPr>
                    </a:p>
                  </a:txBody>
                  <a:tcPr marL="3203" marR="3203" marT="3203" marB="0" anchor="ctr"/>
                </a:tc>
                <a:tc>
                  <a:txBody>
                    <a:bodyPr/>
                    <a:lstStyle/>
                    <a:p>
                      <a:pPr algn="l" fontAlgn="ctr"/>
                      <a:r>
                        <a:rPr lang="ru-RU" sz="1200" u="none" strike="noStrike">
                          <a:effectLst/>
                        </a:rPr>
                        <a:t> </a:t>
                      </a:r>
                      <a:endParaRPr lang="ru-RU" sz="1200" b="0" i="0" u="none" strike="noStrike">
                        <a:solidFill>
                          <a:srgbClr val="000000"/>
                        </a:solidFill>
                        <a:effectLst/>
                        <a:latin typeface="Times New Roman" panose="02020603050405020304" pitchFamily="18" charset="0"/>
                      </a:endParaRPr>
                    </a:p>
                  </a:txBody>
                  <a:tcPr marL="3203" marR="3203" marT="3203" marB="0" anchor="ctr"/>
                </a:tc>
                <a:tc>
                  <a:txBody>
                    <a:bodyPr/>
                    <a:lstStyle/>
                    <a:p>
                      <a:pPr algn="r" fontAlgn="ctr"/>
                      <a:r>
                        <a:rPr lang="ru-RU" sz="1200" u="none" strike="noStrike" dirty="0" smtClean="0">
                          <a:effectLst/>
                        </a:rPr>
                        <a:t>794,64</a:t>
                      </a:r>
                      <a:endParaRPr lang="ru-RU" sz="1200" b="0" i="0" u="none" strike="noStrike" dirty="0">
                        <a:solidFill>
                          <a:srgbClr val="000000"/>
                        </a:solidFill>
                        <a:effectLst/>
                        <a:latin typeface="Times New Roman" panose="02020603050405020304" pitchFamily="18" charset="0"/>
                      </a:endParaRPr>
                    </a:p>
                  </a:txBody>
                  <a:tcPr marL="3203" marR="3203" marT="3203" marB="0" anchor="ctr"/>
                </a:tc>
                <a:extLst>
                  <a:ext uri="{0D108BD9-81ED-4DB2-BD59-A6C34878D82A}">
                    <a16:rowId xmlns:a16="http://schemas.microsoft.com/office/drawing/2014/main" val="3295420884"/>
                  </a:ext>
                </a:extLst>
              </a:tr>
              <a:tr h="204144">
                <a:tc>
                  <a:txBody>
                    <a:bodyPr/>
                    <a:lstStyle/>
                    <a:p>
                      <a:pPr algn="ctr" fontAlgn="ctr"/>
                      <a:r>
                        <a:rPr lang="ru-RU" sz="1200" u="none" strike="noStrike">
                          <a:effectLst/>
                        </a:rPr>
                        <a:t>24</a:t>
                      </a:r>
                      <a:endParaRPr lang="ru-RU" sz="1200" b="0" i="0" u="none" strike="noStrike">
                        <a:solidFill>
                          <a:srgbClr val="000000"/>
                        </a:solidFill>
                        <a:effectLst/>
                        <a:latin typeface="Times New Roman" panose="02020603050405020304" pitchFamily="18" charset="0"/>
                      </a:endParaRPr>
                    </a:p>
                  </a:txBody>
                  <a:tcPr marL="3203" marR="3203" marT="3203" marB="0" anchor="ctr"/>
                </a:tc>
                <a:tc>
                  <a:txBody>
                    <a:bodyPr/>
                    <a:lstStyle/>
                    <a:p>
                      <a:pPr algn="l" fontAlgn="ctr"/>
                      <a:r>
                        <a:rPr lang="ru-RU" sz="1200" u="none" strike="noStrike">
                          <a:effectLst/>
                        </a:rPr>
                        <a:t>ГБУЗ "Районная стоматологическая поликлиника" </a:t>
                      </a:r>
                      <a:endParaRPr lang="ru-RU" sz="1200" b="0" i="0" u="none" strike="noStrike">
                        <a:solidFill>
                          <a:srgbClr val="000000"/>
                        </a:solidFill>
                        <a:effectLst/>
                        <a:latin typeface="Times New Roman" panose="02020603050405020304" pitchFamily="18" charset="0"/>
                      </a:endParaRPr>
                    </a:p>
                  </a:txBody>
                  <a:tcPr marL="3203" marR="3203" marT="3203" marB="0" anchor="ctr"/>
                </a:tc>
                <a:tc>
                  <a:txBody>
                    <a:bodyPr/>
                    <a:lstStyle/>
                    <a:p>
                      <a:pPr algn="r" fontAlgn="ctr"/>
                      <a:r>
                        <a:rPr lang="ru-RU" sz="1200" u="none" strike="noStrike" dirty="0" smtClean="0">
                          <a:effectLst/>
                        </a:rPr>
                        <a:t>162,53</a:t>
                      </a:r>
                      <a:endParaRPr lang="ru-RU" sz="1200" b="1" i="0" u="none" strike="noStrike" dirty="0">
                        <a:solidFill>
                          <a:srgbClr val="000000"/>
                        </a:solidFill>
                        <a:effectLst/>
                        <a:latin typeface="Times New Roman" panose="02020603050405020304" pitchFamily="18" charset="0"/>
                      </a:endParaRPr>
                    </a:p>
                  </a:txBody>
                  <a:tcPr marL="3203" marR="3203" marT="3203" marB="0" anchor="ctr"/>
                </a:tc>
                <a:tc>
                  <a:txBody>
                    <a:bodyPr/>
                    <a:lstStyle/>
                    <a:p>
                      <a:pPr algn="l" fontAlgn="ctr"/>
                      <a:r>
                        <a:rPr lang="ru-RU" sz="1200" u="none" strike="noStrike">
                          <a:effectLst/>
                        </a:rPr>
                        <a:t> </a:t>
                      </a:r>
                      <a:endParaRPr lang="ru-RU" sz="1200" b="0" i="0" u="none" strike="noStrike">
                        <a:solidFill>
                          <a:srgbClr val="000000"/>
                        </a:solidFill>
                        <a:effectLst/>
                        <a:latin typeface="Times New Roman" panose="02020603050405020304" pitchFamily="18" charset="0"/>
                      </a:endParaRPr>
                    </a:p>
                  </a:txBody>
                  <a:tcPr marL="3203" marR="3203" marT="3203" marB="0" anchor="ctr"/>
                </a:tc>
                <a:tc>
                  <a:txBody>
                    <a:bodyPr/>
                    <a:lstStyle/>
                    <a:p>
                      <a:pPr algn="r" fontAlgn="ctr"/>
                      <a:r>
                        <a:rPr lang="ru-RU" sz="1200" u="none" strike="noStrike" dirty="0" smtClean="0">
                          <a:effectLst/>
                        </a:rPr>
                        <a:t>162,53</a:t>
                      </a:r>
                      <a:endParaRPr lang="ru-RU" sz="1200" b="0" i="0" u="none" strike="noStrike" dirty="0">
                        <a:solidFill>
                          <a:srgbClr val="000000"/>
                        </a:solidFill>
                        <a:effectLst/>
                        <a:latin typeface="Times New Roman" panose="02020603050405020304" pitchFamily="18" charset="0"/>
                      </a:endParaRPr>
                    </a:p>
                  </a:txBody>
                  <a:tcPr marL="3203" marR="3203" marT="3203" marB="0" anchor="ctr"/>
                </a:tc>
                <a:extLst>
                  <a:ext uri="{0D108BD9-81ED-4DB2-BD59-A6C34878D82A}">
                    <a16:rowId xmlns:a16="http://schemas.microsoft.com/office/drawing/2014/main" val="784733828"/>
                  </a:ext>
                </a:extLst>
              </a:tr>
              <a:tr h="184516">
                <a:tc>
                  <a:txBody>
                    <a:bodyPr/>
                    <a:lstStyle/>
                    <a:p>
                      <a:pPr algn="ctr" fontAlgn="ctr"/>
                      <a:r>
                        <a:rPr lang="ru-RU" sz="1200" u="none" strike="noStrike">
                          <a:effectLst/>
                        </a:rPr>
                        <a:t>25</a:t>
                      </a:r>
                      <a:endParaRPr lang="ru-RU" sz="1200" b="0" i="0" u="none" strike="noStrike">
                        <a:solidFill>
                          <a:srgbClr val="000000"/>
                        </a:solidFill>
                        <a:effectLst/>
                        <a:latin typeface="Times New Roman" panose="02020603050405020304" pitchFamily="18" charset="0"/>
                      </a:endParaRPr>
                    </a:p>
                  </a:txBody>
                  <a:tcPr marL="3203" marR="3203" marT="3203" marB="0" anchor="ctr"/>
                </a:tc>
                <a:tc>
                  <a:txBody>
                    <a:bodyPr/>
                    <a:lstStyle/>
                    <a:p>
                      <a:pPr algn="l" fontAlgn="ctr"/>
                      <a:r>
                        <a:rPr lang="ru-RU" sz="1200" u="none" strike="noStrike">
                          <a:effectLst/>
                        </a:rPr>
                        <a:t>ГБУЗ "Онкологический диспансер" МЗ КБР</a:t>
                      </a:r>
                      <a:endParaRPr lang="ru-RU" sz="1200" b="0" i="0" u="none" strike="noStrike">
                        <a:solidFill>
                          <a:srgbClr val="000000"/>
                        </a:solidFill>
                        <a:effectLst/>
                        <a:latin typeface="Times New Roman" panose="02020603050405020304" pitchFamily="18" charset="0"/>
                      </a:endParaRPr>
                    </a:p>
                  </a:txBody>
                  <a:tcPr marL="3203" marR="3203" marT="3203" marB="0" anchor="ctr"/>
                </a:tc>
                <a:tc>
                  <a:txBody>
                    <a:bodyPr/>
                    <a:lstStyle/>
                    <a:p>
                      <a:pPr algn="r" fontAlgn="ctr"/>
                      <a:r>
                        <a:rPr lang="ru-RU" sz="1200" u="none" strike="noStrike" dirty="0" smtClean="0">
                          <a:effectLst/>
                        </a:rPr>
                        <a:t>204,00</a:t>
                      </a:r>
                      <a:endParaRPr lang="ru-RU" sz="1200" b="1" i="0" u="none" strike="noStrike" dirty="0">
                        <a:solidFill>
                          <a:srgbClr val="000000"/>
                        </a:solidFill>
                        <a:effectLst/>
                        <a:latin typeface="Times New Roman" panose="02020603050405020304" pitchFamily="18" charset="0"/>
                      </a:endParaRPr>
                    </a:p>
                  </a:txBody>
                  <a:tcPr marL="3203" marR="3203" marT="3203" marB="0" anchor="ctr"/>
                </a:tc>
                <a:tc>
                  <a:txBody>
                    <a:bodyPr/>
                    <a:lstStyle/>
                    <a:p>
                      <a:pPr algn="r" fontAlgn="ctr"/>
                      <a:r>
                        <a:rPr lang="ru-RU" sz="1200" u="none" strike="noStrike" dirty="0" smtClean="0">
                          <a:effectLst/>
                        </a:rPr>
                        <a:t>204,00</a:t>
                      </a:r>
                      <a:endParaRPr lang="ru-RU" sz="1200" b="0" i="0" u="none" strike="noStrike" dirty="0">
                        <a:solidFill>
                          <a:srgbClr val="000000"/>
                        </a:solidFill>
                        <a:effectLst/>
                        <a:latin typeface="Times New Roman" panose="02020603050405020304" pitchFamily="18" charset="0"/>
                      </a:endParaRPr>
                    </a:p>
                  </a:txBody>
                  <a:tcPr marL="3203" marR="3203" marT="3203" marB="0" anchor="ctr"/>
                </a:tc>
                <a:tc>
                  <a:txBody>
                    <a:bodyPr/>
                    <a:lstStyle/>
                    <a:p>
                      <a:pPr algn="l" fontAlgn="ctr"/>
                      <a:r>
                        <a:rPr lang="ru-RU" sz="1200" u="none" strike="noStrike" dirty="0">
                          <a:effectLst/>
                        </a:rPr>
                        <a:t> </a:t>
                      </a:r>
                      <a:endParaRPr lang="ru-RU" sz="1200" b="0" i="0" u="none" strike="noStrike" dirty="0">
                        <a:solidFill>
                          <a:srgbClr val="000000"/>
                        </a:solidFill>
                        <a:effectLst/>
                        <a:latin typeface="Times New Roman" panose="02020603050405020304" pitchFamily="18" charset="0"/>
                      </a:endParaRPr>
                    </a:p>
                  </a:txBody>
                  <a:tcPr marL="3203" marR="3203" marT="3203" marB="0" anchor="ctr"/>
                </a:tc>
                <a:extLst>
                  <a:ext uri="{0D108BD9-81ED-4DB2-BD59-A6C34878D82A}">
                    <a16:rowId xmlns:a16="http://schemas.microsoft.com/office/drawing/2014/main" val="2585841461"/>
                  </a:ext>
                </a:extLst>
              </a:tr>
              <a:tr h="359793">
                <a:tc gridSpan="2">
                  <a:txBody>
                    <a:bodyPr/>
                    <a:lstStyle/>
                    <a:p>
                      <a:pPr algn="ctr" fontAlgn="ctr"/>
                      <a:r>
                        <a:rPr lang="ru-RU" sz="1200" u="none" strike="noStrike" dirty="0">
                          <a:effectLst/>
                        </a:rPr>
                        <a:t>ИТОГО по 2021 году</a:t>
                      </a:r>
                      <a:endParaRPr lang="ru-RU" sz="1200" b="1" i="0" u="none" strike="noStrike" dirty="0">
                        <a:solidFill>
                          <a:srgbClr val="000000"/>
                        </a:solidFill>
                        <a:effectLst/>
                        <a:latin typeface="Times New Roman" panose="02020603050405020304" pitchFamily="18" charset="0"/>
                      </a:endParaRPr>
                    </a:p>
                  </a:txBody>
                  <a:tcPr marL="3203" marR="3203" marT="3203" marB="0" anchor="ctr"/>
                </a:tc>
                <a:tc hMerge="1">
                  <a:txBody>
                    <a:bodyPr/>
                    <a:lstStyle/>
                    <a:p>
                      <a:endParaRPr lang="ru-RU"/>
                    </a:p>
                  </a:txBody>
                  <a:tcPr/>
                </a:tc>
                <a:tc>
                  <a:txBody>
                    <a:bodyPr/>
                    <a:lstStyle/>
                    <a:p>
                      <a:pPr algn="r" fontAlgn="ctr"/>
                      <a:r>
                        <a:rPr lang="ru-RU" sz="1200" u="none" strike="noStrike" dirty="0">
                          <a:effectLst/>
                        </a:rPr>
                        <a:t>28 </a:t>
                      </a:r>
                      <a:r>
                        <a:rPr lang="ru-RU" sz="1200" u="none" strike="noStrike" dirty="0" smtClean="0">
                          <a:effectLst/>
                        </a:rPr>
                        <a:t>324,72</a:t>
                      </a:r>
                      <a:endParaRPr lang="ru-RU" sz="1200" b="1" i="0" u="none" strike="noStrike" dirty="0">
                        <a:solidFill>
                          <a:srgbClr val="000000"/>
                        </a:solidFill>
                        <a:effectLst/>
                        <a:latin typeface="Times New Roman" panose="02020603050405020304" pitchFamily="18" charset="0"/>
                      </a:endParaRPr>
                    </a:p>
                  </a:txBody>
                  <a:tcPr marL="3203" marR="3203" marT="3203" marB="0" anchor="ctr"/>
                </a:tc>
                <a:tc>
                  <a:txBody>
                    <a:bodyPr/>
                    <a:lstStyle/>
                    <a:p>
                      <a:pPr algn="r" fontAlgn="ctr"/>
                      <a:r>
                        <a:rPr lang="ru-RU" sz="1200" u="none" strike="noStrike" dirty="0">
                          <a:effectLst/>
                        </a:rPr>
                        <a:t>2 </a:t>
                      </a:r>
                      <a:r>
                        <a:rPr lang="ru-RU" sz="1200" u="none" strike="noStrike" dirty="0" smtClean="0">
                          <a:effectLst/>
                        </a:rPr>
                        <a:t>138,55</a:t>
                      </a:r>
                      <a:endParaRPr lang="ru-RU" sz="1200" b="1" i="0" u="none" strike="noStrike" dirty="0">
                        <a:solidFill>
                          <a:srgbClr val="000000"/>
                        </a:solidFill>
                        <a:effectLst/>
                        <a:latin typeface="Times New Roman" panose="02020603050405020304" pitchFamily="18" charset="0"/>
                      </a:endParaRPr>
                    </a:p>
                  </a:txBody>
                  <a:tcPr marL="3203" marR="3203" marT="3203" marB="0" anchor="ctr"/>
                </a:tc>
                <a:tc>
                  <a:txBody>
                    <a:bodyPr/>
                    <a:lstStyle/>
                    <a:p>
                      <a:pPr algn="r" fontAlgn="ctr"/>
                      <a:r>
                        <a:rPr lang="ru-RU" sz="1200" u="none" strike="noStrike" dirty="0">
                          <a:effectLst/>
                        </a:rPr>
                        <a:t>26 </a:t>
                      </a:r>
                      <a:r>
                        <a:rPr lang="ru-RU" sz="1200" u="none" strike="noStrike" dirty="0" smtClean="0">
                          <a:effectLst/>
                        </a:rPr>
                        <a:t>186,17</a:t>
                      </a:r>
                      <a:endParaRPr lang="ru-RU" sz="1200" b="1" i="0" u="none" strike="noStrike" dirty="0">
                        <a:solidFill>
                          <a:srgbClr val="000000"/>
                        </a:solidFill>
                        <a:effectLst/>
                        <a:latin typeface="Times New Roman" panose="02020603050405020304" pitchFamily="18" charset="0"/>
                      </a:endParaRPr>
                    </a:p>
                  </a:txBody>
                  <a:tcPr marL="3203" marR="3203" marT="3203" marB="0" anchor="ctr"/>
                </a:tc>
                <a:extLst>
                  <a:ext uri="{0D108BD9-81ED-4DB2-BD59-A6C34878D82A}">
                    <a16:rowId xmlns:a16="http://schemas.microsoft.com/office/drawing/2014/main" val="2392216862"/>
                  </a:ext>
                </a:extLst>
              </a:tr>
            </a:tbl>
          </a:graphicData>
        </a:graphic>
      </p:graphicFrame>
    </p:spTree>
    <p:extLst>
      <p:ext uri="{BB962C8B-B14F-4D97-AF65-F5344CB8AC3E}">
        <p14:creationId xmlns:p14="http://schemas.microsoft.com/office/powerpoint/2010/main" val="42635625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Рисунок 10" descr="https://fortuna-med.ru/wp-content/uploads/2016/04/Medoborudovanie-o-vybore-nadezhnogo-postavshhika.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53710" y="759869"/>
            <a:ext cx="2264569" cy="1445419"/>
          </a:xfrm>
          <a:prstGeom prst="rect">
            <a:avLst/>
          </a:prstGeom>
          <a:noFill/>
          <a:ln>
            <a:noFill/>
          </a:ln>
        </p:spPr>
      </p:pic>
      <p:pic>
        <p:nvPicPr>
          <p:cNvPr id="12" name="Рисунок 11" descr="https://sharij.net/wp-content/uploads/2020/04/Obuchenie-medicinskogo-personala-za-schet-oms.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25712" y="752988"/>
            <a:ext cx="2264569" cy="1510665"/>
          </a:xfrm>
          <a:prstGeom prst="rect">
            <a:avLst/>
          </a:prstGeom>
          <a:noFill/>
          <a:ln>
            <a:noFill/>
          </a:ln>
        </p:spPr>
      </p:pic>
      <p:sp>
        <p:nvSpPr>
          <p:cNvPr id="7" name="Прямоугольник 6"/>
          <p:cNvSpPr/>
          <p:nvPr/>
        </p:nvSpPr>
        <p:spPr>
          <a:xfrm>
            <a:off x="721511" y="3244017"/>
            <a:ext cx="3128963" cy="24581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350" b="1" dirty="0" smtClean="0"/>
              <a:t>Запланировано приобретение</a:t>
            </a:r>
            <a:endParaRPr lang="ru-RU" sz="1350" dirty="0"/>
          </a:p>
          <a:p>
            <a:pPr algn="ctr"/>
            <a:r>
              <a:rPr lang="ru-RU" sz="1350" b="1" dirty="0" smtClean="0"/>
              <a:t>79 </a:t>
            </a:r>
            <a:r>
              <a:rPr lang="ru-RU" sz="1350" b="1" dirty="0"/>
              <a:t>единиц медоборудования </a:t>
            </a:r>
            <a:r>
              <a:rPr lang="ru-RU" sz="1350" b="1" dirty="0" smtClean="0"/>
              <a:t>на сумму 26 187,17 тыс. руб.  для </a:t>
            </a:r>
            <a:r>
              <a:rPr lang="ru-RU" sz="1350" b="1" dirty="0"/>
              <a:t>13 медицинских организаций </a:t>
            </a:r>
            <a:endParaRPr lang="ru-RU" sz="1350" b="1" dirty="0" smtClean="0"/>
          </a:p>
          <a:p>
            <a:pPr algn="ctr"/>
            <a:endParaRPr lang="ru-RU" sz="1350" b="1" dirty="0"/>
          </a:p>
          <a:p>
            <a:pPr algn="ctr"/>
            <a:r>
              <a:rPr lang="ru-RU" sz="1350" b="1" dirty="0" smtClean="0"/>
              <a:t>Приобретено 76 единиц медоборудования на сумму              19 454,01 </a:t>
            </a:r>
            <a:r>
              <a:rPr lang="ru-RU" sz="1350" b="1" dirty="0"/>
              <a:t>тыс. руб</a:t>
            </a:r>
            <a:r>
              <a:rPr lang="ru-RU" sz="1350" b="1" dirty="0" smtClean="0"/>
              <a:t>.</a:t>
            </a:r>
            <a:r>
              <a:rPr lang="ru-RU" sz="1350" b="1" dirty="0"/>
              <a:t> для 12 медицинских организаций</a:t>
            </a:r>
            <a:endParaRPr lang="ru-RU" sz="1350" dirty="0"/>
          </a:p>
          <a:p>
            <a:pPr algn="ctr"/>
            <a:endParaRPr lang="ru-RU" sz="1350" dirty="0"/>
          </a:p>
        </p:txBody>
      </p:sp>
      <p:sp>
        <p:nvSpPr>
          <p:cNvPr id="8" name="Прямоугольник 7"/>
          <p:cNvSpPr/>
          <p:nvPr/>
        </p:nvSpPr>
        <p:spPr>
          <a:xfrm>
            <a:off x="5054198" y="3188284"/>
            <a:ext cx="3128963" cy="2458173"/>
          </a:xfrm>
          <a:prstGeom prst="rect">
            <a:avLst/>
          </a:prstGeom>
          <a:solidFill>
            <a:srgbClr val="94B6D2"/>
          </a:solidFill>
        </p:spPr>
        <p:txBody>
          <a:bodyPr wrap="square">
            <a:spAutoFit/>
          </a:bodyPr>
          <a:lstStyle/>
          <a:p>
            <a:pPr algn="ctr">
              <a:lnSpc>
                <a:spcPct val="107000"/>
              </a:lnSpc>
              <a:spcAft>
                <a:spcPts val="600"/>
              </a:spcAft>
            </a:pPr>
            <a:r>
              <a:rPr lang="ru-RU" sz="1500"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Запланировано обучение 281 человека на сумму 2 138,55 тыс. руб. для 17 медицинских организаций</a:t>
            </a:r>
          </a:p>
          <a:p>
            <a:pPr algn="ctr">
              <a:lnSpc>
                <a:spcPct val="107000"/>
              </a:lnSpc>
              <a:spcAft>
                <a:spcPts val="600"/>
              </a:spcAft>
            </a:pPr>
            <a:endParaRPr lang="ru-RU" sz="1500"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600"/>
              </a:spcAft>
            </a:pPr>
            <a:r>
              <a:rPr lang="ru-RU" sz="1500"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Прошли обучение за счет средств НСЗ 212 человек на сумму 1 114,61 тыс. руб. для 13 медицинских организаций</a:t>
            </a:r>
            <a:endParaRPr lang="ru-RU" sz="15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3" name="Стрелка вниз 12"/>
          <p:cNvSpPr/>
          <p:nvPr/>
        </p:nvSpPr>
        <p:spPr>
          <a:xfrm>
            <a:off x="2046678" y="2481995"/>
            <a:ext cx="478631" cy="4857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a:p>
        </p:txBody>
      </p:sp>
      <p:sp>
        <p:nvSpPr>
          <p:cNvPr id="16" name="Стрелка вниз 15"/>
          <p:cNvSpPr/>
          <p:nvPr/>
        </p:nvSpPr>
        <p:spPr>
          <a:xfrm>
            <a:off x="6618680" y="2481995"/>
            <a:ext cx="478631" cy="4857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a:p>
        </p:txBody>
      </p:sp>
    </p:spTree>
    <p:extLst>
      <p:ext uri="{BB962C8B-B14F-4D97-AF65-F5344CB8AC3E}">
        <p14:creationId xmlns:p14="http://schemas.microsoft.com/office/powerpoint/2010/main" val="42908781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20"/>
          <p:cNvSpPr txBox="1">
            <a:spLocks noChangeArrowheads="1"/>
          </p:cNvSpPr>
          <p:nvPr/>
        </p:nvSpPr>
        <p:spPr bwMode="auto">
          <a:xfrm>
            <a:off x="120968" y="-1118236"/>
            <a:ext cx="5536406" cy="300082"/>
          </a:xfrm>
          <a:prstGeom prst="rect">
            <a:avLst/>
          </a:prstGeom>
          <a:noFill/>
          <a:ln>
            <a:noFill/>
          </a:ln>
          <a:effectLst>
            <a:outerShdw dist="35921" dir="2700000" algn="ctr" rotWithShape="0">
              <a:srgbClr val="808080"/>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ru-RU" sz="1350"/>
          </a:p>
        </p:txBody>
      </p:sp>
      <p:sp>
        <p:nvSpPr>
          <p:cNvPr id="9" name="Text Box 20"/>
          <p:cNvSpPr txBox="1">
            <a:spLocks noChangeArrowheads="1"/>
          </p:cNvSpPr>
          <p:nvPr/>
        </p:nvSpPr>
        <p:spPr bwMode="auto">
          <a:xfrm>
            <a:off x="235268" y="-1003936"/>
            <a:ext cx="5536406" cy="300082"/>
          </a:xfrm>
          <a:prstGeom prst="rect">
            <a:avLst/>
          </a:prstGeom>
          <a:noFill/>
          <a:ln>
            <a:noFill/>
          </a:ln>
          <a:effectLst>
            <a:outerShdw dist="35921" dir="2700000" algn="ctr" rotWithShape="0">
              <a:srgbClr val="808080"/>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ru-RU" sz="1350"/>
          </a:p>
        </p:txBody>
      </p:sp>
      <p:graphicFrame>
        <p:nvGraphicFramePr>
          <p:cNvPr id="26" name="Схема 25"/>
          <p:cNvGraphicFramePr/>
          <p:nvPr>
            <p:extLst>
              <p:ext uri="{D42A27DB-BD31-4B8C-83A1-F6EECF244321}">
                <p14:modId xmlns:p14="http://schemas.microsoft.com/office/powerpoint/2010/main" val="3674762721"/>
              </p:ext>
            </p:extLst>
          </p:nvPr>
        </p:nvGraphicFramePr>
        <p:xfrm>
          <a:off x="258594" y="908720"/>
          <a:ext cx="8777902" cy="56166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7" name="Рисунок 1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801486" y="6407839"/>
            <a:ext cx="235010" cy="235010"/>
          </a:xfrm>
          <a:prstGeom prst="rect">
            <a:avLst/>
          </a:prstGeom>
          <a:ln>
            <a:noFill/>
          </a:ln>
          <a:effectLst>
            <a:outerShdw blurRad="190500" dist="228600" dir="2700000" algn="ctr">
              <a:srgbClr val="000000">
                <a:alpha val="0"/>
              </a:srgbClr>
            </a:outerShdw>
          </a:effectLst>
          <a:scene3d>
            <a:camera prst="orthographicFront">
              <a:rot lat="0" lon="0" rev="0"/>
            </a:camera>
            <a:lightRig rig="glow" dir="t">
              <a:rot lat="0" lon="0" rev="4800000"/>
            </a:lightRig>
          </a:scene3d>
          <a:sp3d prstMaterial="matte">
            <a:bevelT w="127000" h="63500"/>
          </a:sp3d>
        </p:spPr>
      </p:pic>
      <p:graphicFrame>
        <p:nvGraphicFramePr>
          <p:cNvPr id="27" name="Схема 26"/>
          <p:cNvGraphicFramePr/>
          <p:nvPr>
            <p:extLst>
              <p:ext uri="{D42A27DB-BD31-4B8C-83A1-F6EECF244321}">
                <p14:modId xmlns:p14="http://schemas.microsoft.com/office/powerpoint/2010/main" val="2472583037"/>
              </p:ext>
            </p:extLst>
          </p:nvPr>
        </p:nvGraphicFramePr>
        <p:xfrm>
          <a:off x="235266" y="188640"/>
          <a:ext cx="8801230" cy="936104"/>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1304970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20"/>
          <p:cNvSpPr txBox="1">
            <a:spLocks noChangeArrowheads="1"/>
          </p:cNvSpPr>
          <p:nvPr/>
        </p:nvSpPr>
        <p:spPr bwMode="auto">
          <a:xfrm>
            <a:off x="120968" y="-1332548"/>
            <a:ext cx="5494020" cy="300082"/>
          </a:xfrm>
          <a:prstGeom prst="rect">
            <a:avLst/>
          </a:prstGeom>
          <a:noFill/>
          <a:ln>
            <a:noFill/>
          </a:ln>
          <a:effectLst>
            <a:outerShdw dist="35921" dir="2700000" algn="ctr" rotWithShape="0">
              <a:srgbClr val="808080"/>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endParaRPr lang="ru-RU" sz="1350"/>
          </a:p>
        </p:txBody>
      </p:sp>
      <p:graphicFrame>
        <p:nvGraphicFramePr>
          <p:cNvPr id="16" name="Схема 15"/>
          <p:cNvGraphicFramePr/>
          <p:nvPr>
            <p:extLst>
              <p:ext uri="{D42A27DB-BD31-4B8C-83A1-F6EECF244321}">
                <p14:modId xmlns:p14="http://schemas.microsoft.com/office/powerpoint/2010/main" val="240650847"/>
              </p:ext>
            </p:extLst>
          </p:nvPr>
        </p:nvGraphicFramePr>
        <p:xfrm>
          <a:off x="323850" y="908720"/>
          <a:ext cx="8424614" cy="55446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xt Box 20"/>
          <p:cNvSpPr txBox="1">
            <a:spLocks noChangeArrowheads="1"/>
          </p:cNvSpPr>
          <p:nvPr/>
        </p:nvSpPr>
        <p:spPr bwMode="auto">
          <a:xfrm>
            <a:off x="235268" y="-1218248"/>
            <a:ext cx="5494020" cy="300082"/>
          </a:xfrm>
          <a:prstGeom prst="rect">
            <a:avLst/>
          </a:prstGeom>
          <a:noFill/>
          <a:ln>
            <a:noFill/>
          </a:ln>
          <a:effectLst>
            <a:outerShdw dist="35921" dir="2700000" algn="ctr" rotWithShape="0">
              <a:srgbClr val="808080"/>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endParaRPr lang="ru-RU" sz="1350"/>
          </a:p>
        </p:txBody>
      </p:sp>
      <p:graphicFrame>
        <p:nvGraphicFramePr>
          <p:cNvPr id="17" name="Схема 16"/>
          <p:cNvGraphicFramePr/>
          <p:nvPr>
            <p:extLst>
              <p:ext uri="{D42A27DB-BD31-4B8C-83A1-F6EECF244321}">
                <p14:modId xmlns:p14="http://schemas.microsoft.com/office/powerpoint/2010/main" val="1000015762"/>
              </p:ext>
            </p:extLst>
          </p:nvPr>
        </p:nvGraphicFramePr>
        <p:xfrm>
          <a:off x="323850" y="332657"/>
          <a:ext cx="8519013" cy="57606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6147699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683568" y="2132856"/>
            <a:ext cx="7510829" cy="2068195"/>
          </a:xfrm>
          <a:prstGeom prst="rect">
            <a:avLst/>
          </a:prstGeom>
        </p:spPr>
        <p:txBody>
          <a:bodyPr wrap="square">
            <a:spAutoFit/>
          </a:bodyPr>
          <a:lstStyle/>
          <a:p>
            <a:pPr algn="ctr">
              <a:lnSpc>
                <a:spcPct val="107000"/>
              </a:lnSpc>
            </a:pPr>
            <a:r>
              <a:rPr lang="ru-RU" sz="2400" dirty="0">
                <a:latin typeface="Monotype Corsiva" panose="03010101010201010101" pitchFamily="66" charset="0"/>
                <a:ea typeface="Calibri" panose="020F0502020204030204" pitchFamily="34" charset="0"/>
                <a:cs typeface="Calibri" panose="020F0502020204030204" pitchFamily="34" charset="0"/>
              </a:rPr>
              <a:t>Реализация мероприятий </a:t>
            </a:r>
          </a:p>
          <a:p>
            <a:pPr algn="ctr">
              <a:lnSpc>
                <a:spcPct val="107000"/>
              </a:lnSpc>
            </a:pPr>
            <a:r>
              <a:rPr lang="ru-RU" sz="2400" dirty="0">
                <a:latin typeface="Monotype Corsiva" panose="03010101010201010101" pitchFamily="66" charset="0"/>
                <a:ea typeface="Calibri" panose="020F0502020204030204" pitchFamily="34" charset="0"/>
                <a:cs typeface="Calibri" panose="020F0502020204030204" pitchFamily="34" charset="0"/>
              </a:rPr>
              <a:t>по организации дополнительного профессионального образования медицинских работников по программам повышения квалификации, а также по приобретению и проведению ремонта медицинского оборудования</a:t>
            </a:r>
          </a:p>
        </p:txBody>
      </p:sp>
      <p:pic>
        <p:nvPicPr>
          <p:cNvPr id="5" name="Рисунок 4"/>
          <p:cNvPicPr>
            <a:picLocks noChangeAspect="1"/>
          </p:cNvPicPr>
          <p:nvPr/>
        </p:nvPicPr>
        <p:blipFill>
          <a:blip r:embed="rId2">
            <a:extLst>
              <a:ext uri="{BEBA8EAE-BF5A-486C-A8C5-ECC9F3942E4B}">
                <a14:imgProps xmlns:a14="http://schemas.microsoft.com/office/drawing/2010/main">
                  <a14:imgLayer r:embed="rId3">
                    <a14:imgEffect>
                      <a14:sharpenSoften amount="-55000"/>
                    </a14:imgEffect>
                    <a14:imgEffect>
                      <a14:saturation sat="30000"/>
                    </a14:imgEffect>
                  </a14:imgLayer>
                </a14:imgProps>
              </a:ext>
              <a:ext uri="{28A0092B-C50C-407E-A947-70E740481C1C}">
                <a14:useLocalDpi xmlns:a14="http://schemas.microsoft.com/office/drawing/2010/main" val="0"/>
              </a:ext>
            </a:extLst>
          </a:blip>
          <a:stretch>
            <a:fillRect/>
          </a:stretch>
        </p:blipFill>
        <p:spPr>
          <a:xfrm>
            <a:off x="4067944" y="692696"/>
            <a:ext cx="1224136" cy="1152128"/>
          </a:xfrm>
          <a:prstGeom prst="rect">
            <a:avLst/>
          </a:prstGeom>
          <a:ln>
            <a:noFill/>
          </a:ln>
          <a:effectLst>
            <a:outerShdw blurRad="190500" dist="228600" dir="2700000" algn="ctr">
              <a:srgbClr val="000000">
                <a:alpha val="0"/>
              </a:srgbClr>
            </a:outerShdw>
            <a:softEdge rad="457200"/>
          </a:effectLst>
          <a:scene3d>
            <a:camera prst="orthographicFront">
              <a:rot lat="0" lon="0" rev="0"/>
            </a:camera>
            <a:lightRig rig="glow" dir="t">
              <a:rot lat="0" lon="0" rev="4800000"/>
            </a:lightRig>
          </a:scene3d>
          <a:sp3d prstMaterial="matte">
            <a:bevelT w="127000" h="63500"/>
          </a:sp3d>
        </p:spPr>
      </p:pic>
    </p:spTree>
    <p:extLst>
      <p:ext uri="{BB962C8B-B14F-4D97-AF65-F5344CB8AC3E}">
        <p14:creationId xmlns:p14="http://schemas.microsoft.com/office/powerpoint/2010/main" val="2043363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3528" y="610136"/>
            <a:ext cx="8525568" cy="6247864"/>
          </a:xfrm>
          <a:prstGeom prst="rect">
            <a:avLst/>
          </a:prstGeom>
          <a:noFill/>
        </p:spPr>
        <p:txBody>
          <a:bodyPr wrap="square" rtlCol="0">
            <a:spAutoFit/>
          </a:bodyPr>
          <a:lstStyle/>
          <a:p>
            <a:pPr algn="ctr"/>
            <a:r>
              <a:rPr lang="ru-RU" sz="1600" b="1" u="sng" dirty="0" smtClean="0">
                <a:latin typeface="Times New Roman" pitchFamily="18" charset="0"/>
                <a:cs typeface="Times New Roman" pitchFamily="18" charset="0"/>
              </a:rPr>
              <a:t>Нормативно – правовые акты </a:t>
            </a:r>
          </a:p>
          <a:p>
            <a:pPr algn="ctr"/>
            <a:endParaRPr lang="ru-RU" sz="1600" b="1" dirty="0" smtClean="0">
              <a:latin typeface="Times New Roman" pitchFamily="18" charset="0"/>
              <a:cs typeface="Times New Roman" pitchFamily="18" charset="0"/>
            </a:endParaRPr>
          </a:p>
          <a:p>
            <a:pPr algn="ctr"/>
            <a:r>
              <a:rPr lang="ru-RU" sz="1600" b="1" dirty="0" smtClean="0">
                <a:latin typeface="Times New Roman" pitchFamily="18" charset="0"/>
                <a:cs typeface="Times New Roman" pitchFamily="18" charset="0"/>
              </a:rPr>
              <a:t>Постановление </a:t>
            </a:r>
            <a:r>
              <a:rPr lang="ru-RU" sz="1600" b="1" dirty="0">
                <a:latin typeface="Times New Roman" pitchFamily="18" charset="0"/>
                <a:cs typeface="Times New Roman" pitchFamily="18" charset="0"/>
              </a:rPr>
              <a:t>Правительства РФ от </a:t>
            </a:r>
            <a:r>
              <a:rPr lang="ru-RU" sz="1600" b="1" dirty="0" smtClean="0">
                <a:latin typeface="Times New Roman" pitchFamily="18" charset="0"/>
                <a:cs typeface="Times New Roman" pitchFamily="18" charset="0"/>
              </a:rPr>
              <a:t>26.02.2021 № </a:t>
            </a:r>
            <a:r>
              <a:rPr lang="ru-RU" sz="1600" b="1" dirty="0">
                <a:latin typeface="Times New Roman" pitchFamily="18" charset="0"/>
                <a:cs typeface="Times New Roman" pitchFamily="18" charset="0"/>
              </a:rPr>
              <a:t>273 </a:t>
            </a:r>
            <a:r>
              <a:rPr lang="ru-RU" sz="1600" dirty="0" smtClean="0">
                <a:latin typeface="Times New Roman" pitchFamily="18" charset="0"/>
                <a:cs typeface="Times New Roman" pitchFamily="18" charset="0"/>
              </a:rPr>
              <a:t>«Об утверждении </a:t>
            </a:r>
            <a:r>
              <a:rPr lang="ru-RU" sz="1600" u="sng" dirty="0" smtClean="0">
                <a:latin typeface="Times New Roman" pitchFamily="18" charset="0"/>
                <a:cs typeface="Times New Roman" pitchFamily="18" charset="0"/>
              </a:rPr>
              <a:t>Правил</a:t>
            </a:r>
            <a:r>
              <a:rPr lang="ru-RU" sz="1600" dirty="0" smtClean="0">
                <a:latin typeface="Times New Roman" pitchFamily="18" charset="0"/>
                <a:cs typeface="Times New Roman" pitchFamily="18" charset="0"/>
              </a:rPr>
              <a:t> </a:t>
            </a:r>
            <a:r>
              <a:rPr lang="ru-RU" sz="1600" dirty="0">
                <a:latin typeface="Times New Roman" pitchFamily="18" charset="0"/>
                <a:cs typeface="Times New Roman" pitchFamily="18" charset="0"/>
              </a:rPr>
              <a:t>использования медицинскими организациями средств нормированного страхового запаса Федерального фонда обязательного медицинского страхования, нормированного страхового запаса территориального фонда обязательного медицинского страхования для финансового обеспечения мероприятий по организации дополнительного профессионального образования медицинских работников по программам повышения квалификации, а также по приобретению и проведению ремонта медицинского </a:t>
            </a:r>
            <a:r>
              <a:rPr lang="ru-RU" sz="1600" dirty="0" smtClean="0">
                <a:latin typeface="Times New Roman" pitchFamily="18" charset="0"/>
                <a:cs typeface="Times New Roman" pitchFamily="18" charset="0"/>
              </a:rPr>
              <a:t>оборудования»</a:t>
            </a:r>
          </a:p>
          <a:p>
            <a:pPr algn="ctr"/>
            <a:endParaRPr lang="ru-RU" sz="1600" dirty="0" smtClean="0">
              <a:latin typeface="Times New Roman" pitchFamily="18" charset="0"/>
              <a:cs typeface="Times New Roman" pitchFamily="18" charset="0"/>
            </a:endParaRPr>
          </a:p>
          <a:p>
            <a:pPr algn="ctr"/>
            <a:r>
              <a:rPr lang="ru-RU" sz="1600" b="1" dirty="0">
                <a:latin typeface="Times New Roman" pitchFamily="18" charset="0"/>
                <a:cs typeface="Times New Roman" pitchFamily="18" charset="0"/>
              </a:rPr>
              <a:t>П</a:t>
            </a:r>
            <a:r>
              <a:rPr lang="ru-RU" sz="1600" b="1" dirty="0" smtClean="0">
                <a:latin typeface="Times New Roman" pitchFamily="18" charset="0"/>
                <a:cs typeface="Times New Roman" pitchFamily="18" charset="0"/>
              </a:rPr>
              <a:t>риказ </a:t>
            </a:r>
            <a:r>
              <a:rPr lang="ru-RU" sz="1600" b="1" dirty="0">
                <a:latin typeface="Times New Roman" pitchFamily="18" charset="0"/>
                <a:cs typeface="Times New Roman" pitchFamily="18" charset="0"/>
              </a:rPr>
              <a:t>Министерства здравоохранения РФ от 15.03.2021 № 205н </a:t>
            </a:r>
            <a:r>
              <a:rPr lang="ru-RU" sz="1600" dirty="0">
                <a:latin typeface="Times New Roman" pitchFamily="18" charset="0"/>
                <a:cs typeface="Times New Roman" pitchFamily="18" charset="0"/>
              </a:rPr>
              <a:t>«Об утверждении порядка выбора медицинским работником программы повышения квалификации в организации, осуществляющей образовательную деятельность, для направления на дополнительное профессиональное образование за счет средств нормированного страхового запаса федерального фонда обязательного медицинского страхования, нормированного страхового запаса территориального фонда обязательного медицинского страхования</a:t>
            </a:r>
            <a:r>
              <a:rPr lang="ru-RU" sz="1600" dirty="0" smtClean="0">
                <a:latin typeface="Times New Roman" pitchFamily="18" charset="0"/>
                <a:cs typeface="Times New Roman" pitchFamily="18" charset="0"/>
              </a:rPr>
              <a:t>»</a:t>
            </a:r>
          </a:p>
          <a:p>
            <a:pPr algn="ctr"/>
            <a:endParaRPr lang="ru-RU" sz="1600" dirty="0">
              <a:latin typeface="Times New Roman" pitchFamily="18" charset="0"/>
              <a:cs typeface="Times New Roman" pitchFamily="18" charset="0"/>
            </a:endParaRPr>
          </a:p>
          <a:p>
            <a:pPr algn="ctr"/>
            <a:r>
              <a:rPr lang="ru-RU" sz="1600" b="1" dirty="0">
                <a:latin typeface="Times New Roman" pitchFamily="18" charset="0"/>
                <a:cs typeface="Times New Roman" pitchFamily="18" charset="0"/>
              </a:rPr>
              <a:t>Приказом Министерства здравоохранения РФ от </a:t>
            </a:r>
            <a:r>
              <a:rPr lang="ru-RU" sz="1600" b="1" dirty="0" smtClean="0">
                <a:latin typeface="Times New Roman" pitchFamily="18" charset="0"/>
                <a:cs typeface="Times New Roman" pitchFamily="18" charset="0"/>
              </a:rPr>
              <a:t>15.04.2021 № 354н </a:t>
            </a:r>
            <a:r>
              <a:rPr lang="ru-RU" sz="1600" dirty="0" smtClean="0">
                <a:latin typeface="Times New Roman" pitchFamily="18" charset="0"/>
                <a:cs typeface="Times New Roman" pitchFamily="18" charset="0"/>
              </a:rPr>
              <a:t>«Об утверждении</a:t>
            </a:r>
            <a:r>
              <a:rPr lang="ru-RU" sz="1600" b="1" dirty="0" smtClean="0">
                <a:latin typeface="Times New Roman" pitchFamily="18" charset="0"/>
                <a:cs typeface="Times New Roman" pitchFamily="18" charset="0"/>
              </a:rPr>
              <a:t> </a:t>
            </a:r>
            <a:r>
              <a:rPr lang="ru-RU" sz="1600" dirty="0" smtClean="0">
                <a:latin typeface="Times New Roman" pitchFamily="18" charset="0"/>
                <a:cs typeface="Times New Roman" pitchFamily="18" charset="0"/>
              </a:rPr>
              <a:t>Порядка </a:t>
            </a:r>
            <a:r>
              <a:rPr lang="ru-RU" sz="1600" dirty="0">
                <a:latin typeface="Times New Roman" pitchFamily="18" charset="0"/>
                <a:cs typeface="Times New Roman" pitchFamily="18" charset="0"/>
              </a:rPr>
              <a:t>заключения и </a:t>
            </a:r>
            <a:r>
              <a:rPr lang="ru-RU" sz="1600" dirty="0" smtClean="0">
                <a:latin typeface="Times New Roman" pitchFamily="18" charset="0"/>
                <a:cs typeface="Times New Roman" pitchFamily="18" charset="0"/>
              </a:rPr>
              <a:t>типовой формы </a:t>
            </a:r>
            <a:r>
              <a:rPr lang="ru-RU" sz="1600" dirty="0">
                <a:latin typeface="Times New Roman" pitchFamily="18" charset="0"/>
                <a:cs typeface="Times New Roman" pitchFamily="18" charset="0"/>
              </a:rPr>
              <a:t>соглашения о финансовом обеспечении мероприятий по организации дополнительного профессионального образования медицинских работников по программам повышения квалификации, а также по приобретению и проведению ремонта медицинского </a:t>
            </a:r>
            <a:r>
              <a:rPr lang="ru-RU" sz="1600" dirty="0" smtClean="0">
                <a:latin typeface="Times New Roman" pitchFamily="18" charset="0"/>
                <a:cs typeface="Times New Roman" pitchFamily="18" charset="0"/>
              </a:rPr>
              <a:t>оборудования»</a:t>
            </a:r>
          </a:p>
          <a:p>
            <a:pPr algn="ctr"/>
            <a:endParaRPr lang="ru-RU" sz="1600" dirty="0">
              <a:latin typeface="Times New Roman" pitchFamily="18" charset="0"/>
              <a:cs typeface="Times New Roman" pitchFamily="18" charset="0"/>
            </a:endParaRPr>
          </a:p>
          <a:p>
            <a:pPr algn="ctr"/>
            <a:endParaRPr lang="ru-RU" sz="1600" dirty="0">
              <a:latin typeface="Times New Roman" pitchFamily="18" charset="0"/>
              <a:cs typeface="Times New Roman" pitchFamily="18" charset="0"/>
            </a:endParaRPr>
          </a:p>
          <a:p>
            <a:pPr algn="ctr"/>
            <a:endParaRPr lang="ru-RU" sz="1600" dirty="0">
              <a:latin typeface="Times New Roman" pitchFamily="18" charset="0"/>
              <a:cs typeface="Times New Roman" pitchFamily="18" charset="0"/>
            </a:endParaRPr>
          </a:p>
        </p:txBody>
      </p:sp>
    </p:spTree>
    <p:extLst>
      <p:ext uri="{BB962C8B-B14F-4D97-AF65-F5344CB8AC3E}">
        <p14:creationId xmlns:p14="http://schemas.microsoft.com/office/powerpoint/2010/main" val="32901647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2656"/>
            <a:ext cx="8229600" cy="6264696"/>
          </a:xfrm>
        </p:spPr>
        <p:txBody>
          <a:bodyPr>
            <a:normAutofit fontScale="77500" lnSpcReduction="20000"/>
          </a:bodyPr>
          <a:lstStyle/>
          <a:p>
            <a:pPr marL="0" indent="0" algn="ctr">
              <a:buNone/>
            </a:pPr>
            <a:r>
              <a:rPr lang="ru-RU" sz="2100" b="1" dirty="0">
                <a:solidFill>
                  <a:schemeClr val="tx1"/>
                </a:solidFill>
                <a:latin typeface="Times New Roman" pitchFamily="18" charset="0"/>
                <a:cs typeface="Times New Roman" pitchFamily="18" charset="0"/>
              </a:rPr>
              <a:t>Приказ Министерства здравоохранения РФ от 16.08.2021 № 859н </a:t>
            </a:r>
            <a:r>
              <a:rPr lang="ru-RU" sz="2100" dirty="0">
                <a:solidFill>
                  <a:schemeClr val="tx1"/>
                </a:solidFill>
                <a:latin typeface="Times New Roman" pitchFamily="18" charset="0"/>
                <a:cs typeface="Times New Roman" pitchFamily="18" charset="0"/>
              </a:rPr>
              <a:t>«Об утверждении критериев отбора мероприятий для включения в план мероприятий по организации дополнительного профессионального образования медицинских работников по программам повышения квалификации, а также по приобретению и проведению ремонта медицинского оборудования, утверждаемый министерством здравоохранения российской федерации по согласованию с федеральным фондом обязательного медицинского страхования»</a:t>
            </a:r>
          </a:p>
          <a:p>
            <a:pPr marL="0" algn="ctr"/>
            <a:endParaRPr lang="ru-RU" sz="2100" dirty="0">
              <a:solidFill>
                <a:schemeClr val="tx1"/>
              </a:solidFill>
              <a:latin typeface="Times New Roman" pitchFamily="18" charset="0"/>
              <a:cs typeface="Times New Roman" pitchFamily="18" charset="0"/>
            </a:endParaRPr>
          </a:p>
          <a:p>
            <a:pPr marL="0" indent="0" algn="ctr">
              <a:buNone/>
            </a:pPr>
            <a:r>
              <a:rPr lang="ru-RU" sz="2100" b="1" dirty="0">
                <a:solidFill>
                  <a:schemeClr val="tx1"/>
                </a:solidFill>
                <a:latin typeface="Times New Roman" pitchFamily="18" charset="0"/>
                <a:cs typeface="Times New Roman" pitchFamily="18" charset="0"/>
              </a:rPr>
              <a:t>Приказ Министерства здравоохранения РФ от 14.09.2021 № 922н</a:t>
            </a:r>
            <a:r>
              <a:rPr lang="ru-RU" sz="2100" dirty="0">
                <a:solidFill>
                  <a:schemeClr val="tx1"/>
                </a:solidFill>
                <a:latin typeface="Times New Roman" pitchFamily="18" charset="0"/>
                <a:cs typeface="Times New Roman" pitchFamily="18" charset="0"/>
              </a:rPr>
              <a:t> «Об утверждении  Порядка и сроков формирования, утверждения и ведения планов мероприятий по организации дополнительного профессионального образования медицинских работников по программам повышения квалификации, а также по приобретению и проведению ремонта медицинского оборудования, состава включаемых в них сведений, порядка и сроков формирования и направления заявок на включение мероприятий в такие планы мероприятий, а также форм указанных заявок</a:t>
            </a:r>
            <a:r>
              <a:rPr lang="ru-RU" sz="2100" dirty="0" smtClean="0">
                <a:solidFill>
                  <a:schemeClr val="tx1"/>
                </a:solidFill>
                <a:latin typeface="Times New Roman" pitchFamily="18" charset="0"/>
                <a:cs typeface="Times New Roman" pitchFamily="18" charset="0"/>
              </a:rPr>
              <a:t>»</a:t>
            </a:r>
          </a:p>
          <a:p>
            <a:pPr marL="0" indent="0" algn="ctr">
              <a:buNone/>
            </a:pPr>
            <a:endParaRPr lang="ru-RU" sz="2100" dirty="0">
              <a:solidFill>
                <a:schemeClr val="tx1"/>
              </a:solidFill>
              <a:latin typeface="Times New Roman" pitchFamily="18" charset="0"/>
              <a:cs typeface="Times New Roman" pitchFamily="18" charset="0"/>
            </a:endParaRPr>
          </a:p>
          <a:p>
            <a:pPr marL="0" indent="0" algn="ctr">
              <a:buNone/>
            </a:pPr>
            <a:r>
              <a:rPr lang="ru-RU" sz="2100" b="1" dirty="0" smtClean="0">
                <a:solidFill>
                  <a:schemeClr val="tx1"/>
                </a:solidFill>
                <a:latin typeface="Times New Roman" pitchFamily="18" charset="0"/>
                <a:cs typeface="Times New Roman" pitchFamily="18" charset="0"/>
              </a:rPr>
              <a:t>Приказ </a:t>
            </a:r>
            <a:r>
              <a:rPr lang="ru-RU" sz="2100" b="1" dirty="0">
                <a:solidFill>
                  <a:schemeClr val="tx1"/>
                </a:solidFill>
                <a:latin typeface="Times New Roman" pitchFamily="18" charset="0"/>
                <a:cs typeface="Times New Roman" pitchFamily="18" charset="0"/>
              </a:rPr>
              <a:t>Министерства здравоохранения КБР от 18.10.2021 № 420-П </a:t>
            </a:r>
            <a:r>
              <a:rPr lang="ru-RU" sz="2100" dirty="0">
                <a:solidFill>
                  <a:schemeClr val="tx1"/>
                </a:solidFill>
                <a:latin typeface="Times New Roman" pitchFamily="18" charset="0"/>
                <a:cs typeface="Times New Roman" pitchFamily="18" charset="0"/>
              </a:rPr>
              <a:t>«О создании территориальной Комиссии по рассмотрению заявок на включение мероприятий в территориальный план мероприятий по организации дополнительного профессионального образования медицинских работников по программам повышения квалификации, а также по приобретению и проведению ремонта медицинского оборудования» (ред. от 30.12.2021 № 191-К</a:t>
            </a:r>
            <a:r>
              <a:rPr lang="ru-RU" sz="2100" dirty="0" smtClean="0">
                <a:solidFill>
                  <a:schemeClr val="tx1"/>
                </a:solidFill>
                <a:latin typeface="Times New Roman" pitchFamily="18" charset="0"/>
                <a:cs typeface="Times New Roman" pitchFamily="18" charset="0"/>
              </a:rPr>
              <a:t>)</a:t>
            </a:r>
          </a:p>
          <a:p>
            <a:pPr marL="0" indent="0" algn="ctr">
              <a:buNone/>
            </a:pPr>
            <a:endParaRPr lang="ru-RU" sz="2100" dirty="0">
              <a:solidFill>
                <a:schemeClr val="tx1"/>
              </a:solidFill>
              <a:latin typeface="Times New Roman" pitchFamily="18" charset="0"/>
              <a:cs typeface="Times New Roman" pitchFamily="18" charset="0"/>
            </a:endParaRPr>
          </a:p>
          <a:p>
            <a:pPr marL="0" indent="0" algn="ctr">
              <a:buNone/>
            </a:pPr>
            <a:r>
              <a:rPr lang="ru-RU" sz="2100" b="1" dirty="0" smtClean="0">
                <a:solidFill>
                  <a:schemeClr val="tx1"/>
                </a:solidFill>
                <a:latin typeface="Times New Roman" pitchFamily="18" charset="0"/>
                <a:cs typeface="Times New Roman" pitchFamily="18" charset="0"/>
              </a:rPr>
              <a:t>Приказ </a:t>
            </a:r>
            <a:r>
              <a:rPr lang="ru-RU" sz="2100" b="1" dirty="0">
                <a:solidFill>
                  <a:schemeClr val="tx1"/>
                </a:solidFill>
                <a:latin typeface="Times New Roman" pitchFamily="18" charset="0"/>
                <a:cs typeface="Times New Roman" pitchFamily="18" charset="0"/>
              </a:rPr>
              <a:t>Министерства здравоохранения КБР от 15.11.2021 № 455-П </a:t>
            </a:r>
            <a:r>
              <a:rPr lang="ru-RU" sz="2100" dirty="0">
                <a:solidFill>
                  <a:schemeClr val="tx1"/>
                </a:solidFill>
                <a:latin typeface="Times New Roman" pitchFamily="18" charset="0"/>
                <a:cs typeface="Times New Roman" pitchFamily="18" charset="0"/>
              </a:rPr>
              <a:t>«Об утверждении Правил и Критериев отбора медицинских организаций для включения в план  мероприятий по использованию медицинскими организациями средств нормированного страхового запаса территориального фонда обязательного медицинского страхования для финансового обеспечения мероприятий по  организации дополнительного профессионального образования медицинских работников по программам повышения квалификации, а также по приобретению и проведению ремонта медицинского оборудования</a:t>
            </a:r>
            <a:r>
              <a:rPr lang="ru-RU" sz="2100" dirty="0" smtClean="0">
                <a:solidFill>
                  <a:schemeClr val="tx1"/>
                </a:solidFill>
                <a:latin typeface="Times New Roman" pitchFamily="18" charset="0"/>
                <a:cs typeface="Times New Roman" pitchFamily="18" charset="0"/>
              </a:rPr>
              <a:t>»</a:t>
            </a:r>
            <a:endParaRPr lang="ru-RU" sz="2100" dirty="0">
              <a:solidFill>
                <a:schemeClr val="tx1"/>
              </a:solidFill>
              <a:latin typeface="Times New Roman" pitchFamily="18" charset="0"/>
              <a:cs typeface="Times New Roman" pitchFamily="18" charset="0"/>
            </a:endParaRPr>
          </a:p>
          <a:p>
            <a:pPr marL="0" algn="ctr"/>
            <a:endParaRPr lang="ru-RU" sz="1600" b="1" u="sng"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499510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476672"/>
            <a:ext cx="8435280" cy="5577483"/>
          </a:xfrm>
        </p:spPr>
        <p:txBody>
          <a:bodyPr>
            <a:normAutofit/>
          </a:bodyPr>
          <a:lstStyle/>
          <a:p>
            <a:pPr marL="0" indent="0" algn="ctr">
              <a:lnSpc>
                <a:spcPct val="90000"/>
              </a:lnSpc>
              <a:spcAft>
                <a:spcPts val="800"/>
              </a:spcAft>
              <a:buNone/>
            </a:pPr>
            <a:r>
              <a:rPr lang="ru-RU" sz="1600" b="1" dirty="0" smtClean="0">
                <a:solidFill>
                  <a:schemeClr val="tx1"/>
                </a:solidFill>
                <a:latin typeface="Times New Roman" pitchFamily="18" charset="0"/>
                <a:cs typeface="Times New Roman" pitchFamily="18" charset="0"/>
              </a:rPr>
              <a:t>                 Приказ </a:t>
            </a:r>
            <a:r>
              <a:rPr lang="ru-RU" sz="1600" b="1" dirty="0">
                <a:solidFill>
                  <a:schemeClr val="tx1"/>
                </a:solidFill>
                <a:latin typeface="Times New Roman" pitchFamily="18" charset="0"/>
                <a:cs typeface="Times New Roman" pitchFamily="18" charset="0"/>
              </a:rPr>
              <a:t>Федерального Фонда обязательного медицинского </a:t>
            </a:r>
            <a:r>
              <a:rPr lang="ru-RU" sz="1600" b="1" dirty="0" smtClean="0">
                <a:solidFill>
                  <a:schemeClr val="tx1"/>
                </a:solidFill>
                <a:latin typeface="Times New Roman" pitchFamily="18" charset="0"/>
                <a:cs typeface="Times New Roman" pitchFamily="18" charset="0"/>
              </a:rPr>
              <a:t>страхования </a:t>
            </a:r>
            <a:r>
              <a:rPr lang="ru-RU" sz="1600" b="1" dirty="0">
                <a:solidFill>
                  <a:schemeClr val="tx1"/>
                </a:solidFill>
                <a:latin typeface="Times New Roman" pitchFamily="18" charset="0"/>
                <a:cs typeface="Times New Roman" pitchFamily="18" charset="0"/>
              </a:rPr>
              <a:t>от 29.12.2021 № 149н </a:t>
            </a:r>
            <a:r>
              <a:rPr lang="ru-RU" sz="1600" dirty="0">
                <a:solidFill>
                  <a:schemeClr val="tx1"/>
                </a:solidFill>
                <a:latin typeface="Times New Roman" pitchFamily="18" charset="0"/>
                <a:cs typeface="Times New Roman" pitchFamily="18" charset="0"/>
              </a:rPr>
              <a:t>«Об установлении порядка использования средств нормированного страхового запаса территориального фонда обязательного медицинского страхования</a:t>
            </a:r>
            <a:r>
              <a:rPr lang="ru-RU" sz="1600" dirty="0" smtClean="0">
                <a:solidFill>
                  <a:schemeClr val="tx1"/>
                </a:solidFill>
                <a:latin typeface="Times New Roman" pitchFamily="18" charset="0"/>
                <a:cs typeface="Times New Roman" pitchFamily="18" charset="0"/>
              </a:rPr>
              <a:t>»</a:t>
            </a:r>
            <a:endParaRPr lang="ru-RU" sz="1600" dirty="0">
              <a:solidFill>
                <a:schemeClr val="tx1"/>
              </a:solidFill>
              <a:latin typeface="Times New Roman" pitchFamily="18" charset="0"/>
              <a:cs typeface="Times New Roman" pitchFamily="18" charset="0"/>
            </a:endParaRPr>
          </a:p>
          <a:p>
            <a:pPr marL="0" indent="0" algn="ctr">
              <a:lnSpc>
                <a:spcPct val="90000"/>
              </a:lnSpc>
              <a:spcAft>
                <a:spcPts val="0"/>
              </a:spcAft>
              <a:buNone/>
            </a:pPr>
            <a:r>
              <a:rPr lang="ru-RU" sz="1600" b="1" dirty="0" smtClean="0">
                <a:solidFill>
                  <a:schemeClr val="tx1"/>
                </a:solidFill>
                <a:latin typeface="Times New Roman" pitchFamily="18" charset="0"/>
                <a:cs typeface="Times New Roman" pitchFamily="18" charset="0"/>
              </a:rPr>
              <a:t>               Приказ </a:t>
            </a:r>
            <a:r>
              <a:rPr lang="ru-RU" sz="1600" b="1" dirty="0">
                <a:solidFill>
                  <a:schemeClr val="tx1"/>
                </a:solidFill>
                <a:latin typeface="Times New Roman" pitchFamily="18" charset="0"/>
                <a:cs typeface="Times New Roman" pitchFamily="18" charset="0"/>
              </a:rPr>
              <a:t>Федерального Фонда обязательного медицинского страхования </a:t>
            </a:r>
            <a:r>
              <a:rPr lang="ru-RU" sz="1600" b="1" dirty="0" smtClean="0">
                <a:solidFill>
                  <a:schemeClr val="tx1"/>
                </a:solidFill>
                <a:latin typeface="Times New Roman" pitchFamily="18" charset="0"/>
                <a:cs typeface="Times New Roman" pitchFamily="18" charset="0"/>
              </a:rPr>
              <a:t>от </a:t>
            </a:r>
            <a:r>
              <a:rPr lang="ru-RU" sz="1600" b="1" dirty="0">
                <a:solidFill>
                  <a:schemeClr val="tx1"/>
                </a:solidFill>
                <a:latin typeface="Times New Roman" pitchFamily="18" charset="0"/>
                <a:cs typeface="Times New Roman" pitchFamily="18" charset="0"/>
              </a:rPr>
              <a:t>26.05.2016 № 105 </a:t>
            </a:r>
            <a:r>
              <a:rPr lang="ru-RU" sz="1600" dirty="0">
                <a:solidFill>
                  <a:schemeClr val="tx1"/>
                </a:solidFill>
                <a:latin typeface="Times New Roman" pitchFamily="18" charset="0"/>
                <a:cs typeface="Times New Roman" pitchFamily="18" charset="0"/>
              </a:rPr>
              <a:t>«Об утверждении порядка и форм представления отчетности о реализации мероприятий по организации дополнительного профессионального образования медицинских работников по программам повышения квалификации, а также по приобретению и проведению ремонта медицинского оборудования и использовании предоставленных средств для их финансового обеспечения».</a:t>
            </a:r>
          </a:p>
          <a:p>
            <a:pPr marL="0" indent="0" algn="ctr">
              <a:lnSpc>
                <a:spcPct val="107000"/>
              </a:lnSpc>
              <a:spcAft>
                <a:spcPts val="800"/>
              </a:spcAft>
              <a:buNone/>
            </a:pPr>
            <a:endParaRPr lang="ru-RU" dirty="0">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41396957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16416" y="5733256"/>
            <a:ext cx="435332" cy="435332"/>
          </a:xfrm>
          <a:prstGeom prst="rect">
            <a:avLst/>
          </a:prstGeom>
          <a:ln>
            <a:noFill/>
          </a:ln>
          <a:effectLst>
            <a:outerShdw blurRad="190500" dist="228600" dir="2700000" algn="ctr">
              <a:srgbClr val="000000">
                <a:alpha val="0"/>
              </a:srgbClr>
            </a:outerShdw>
          </a:effectLst>
          <a:scene3d>
            <a:camera prst="orthographicFront">
              <a:rot lat="0" lon="0" rev="0"/>
            </a:camera>
            <a:lightRig rig="glow" dir="t">
              <a:rot lat="0" lon="0" rev="4800000"/>
            </a:lightRig>
          </a:scene3d>
          <a:sp3d prstMaterial="matte">
            <a:bevelT w="127000" h="63500"/>
          </a:sp3d>
        </p:spPr>
      </p:pic>
      <p:sp>
        <p:nvSpPr>
          <p:cNvPr id="2" name="Прямоугольник 1"/>
          <p:cNvSpPr/>
          <p:nvPr/>
        </p:nvSpPr>
        <p:spPr>
          <a:xfrm>
            <a:off x="107505" y="404665"/>
            <a:ext cx="8856984" cy="759247"/>
          </a:xfrm>
          <a:prstGeom prst="rect">
            <a:avLst/>
          </a:prstGeom>
        </p:spPr>
        <p:txBody>
          <a:bodyPr wrap="square">
            <a:spAutoFit/>
          </a:bodyPr>
          <a:lstStyle/>
          <a:p>
            <a:pPr algn="ctr">
              <a:lnSpc>
                <a:spcPct val="107000"/>
              </a:lnSpc>
              <a:spcAft>
                <a:spcPts val="600"/>
              </a:spcAft>
              <a:tabLst>
                <a:tab pos="5207794" algn="l"/>
              </a:tabLst>
            </a:pPr>
            <a:r>
              <a:rPr lang="ru-RU" sz="1350" b="1" dirty="0">
                <a:solidFill>
                  <a:srgbClr val="052E65"/>
                </a:solidFill>
                <a:latin typeface="Calibri" panose="020F0502020204030204" pitchFamily="34" charset="0"/>
                <a:cs typeface="Times New Roman" panose="02020603050405020304" pitchFamily="18" charset="0"/>
              </a:rPr>
              <a:t>Объем средств, сформированных в НСЗ на финансовое обеспечение мероприятий по организации дополнительного профессионального образования медицинских работников по программам повышения квалификации, а также по приобретению и проведению ремонта медицинского </a:t>
            </a:r>
            <a:r>
              <a:rPr lang="ru-RU" sz="1350" b="1" dirty="0" smtClean="0">
                <a:solidFill>
                  <a:srgbClr val="052E65"/>
                </a:solidFill>
                <a:latin typeface="Calibri" panose="020F0502020204030204" pitchFamily="34" charset="0"/>
                <a:cs typeface="Times New Roman" panose="02020603050405020304" pitchFamily="18" charset="0"/>
              </a:rPr>
              <a:t>оборудования</a:t>
            </a:r>
            <a:endParaRPr lang="ru-RU" sz="900" dirty="0">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3" name="Таблица 2"/>
          <p:cNvGraphicFramePr>
            <a:graphicFrameLocks noGrp="1"/>
          </p:cNvGraphicFramePr>
          <p:nvPr>
            <p:extLst>
              <p:ext uri="{D42A27DB-BD31-4B8C-83A1-F6EECF244321}">
                <p14:modId xmlns:p14="http://schemas.microsoft.com/office/powerpoint/2010/main" val="3556745748"/>
              </p:ext>
            </p:extLst>
          </p:nvPr>
        </p:nvGraphicFramePr>
        <p:xfrm>
          <a:off x="506114" y="1412778"/>
          <a:ext cx="8284205" cy="4161995"/>
        </p:xfrm>
        <a:graphic>
          <a:graphicData uri="http://schemas.openxmlformats.org/drawingml/2006/table">
            <a:tbl>
              <a:tblPr firstRow="1" firstCol="1" bandRow="1">
                <a:tableStyleId>{5C22544A-7EE6-4342-B048-85BDC9FD1C3A}</a:tableStyleId>
              </a:tblPr>
              <a:tblGrid>
                <a:gridCol w="3705846">
                  <a:extLst>
                    <a:ext uri="{9D8B030D-6E8A-4147-A177-3AD203B41FA5}">
                      <a16:colId xmlns:a16="http://schemas.microsoft.com/office/drawing/2014/main" val="2574553265"/>
                    </a:ext>
                  </a:extLst>
                </a:gridCol>
                <a:gridCol w="1296144">
                  <a:extLst>
                    <a:ext uri="{9D8B030D-6E8A-4147-A177-3AD203B41FA5}">
                      <a16:colId xmlns:a16="http://schemas.microsoft.com/office/drawing/2014/main" val="407380994"/>
                    </a:ext>
                  </a:extLst>
                </a:gridCol>
                <a:gridCol w="1152128">
                  <a:extLst>
                    <a:ext uri="{9D8B030D-6E8A-4147-A177-3AD203B41FA5}">
                      <a16:colId xmlns:a16="http://schemas.microsoft.com/office/drawing/2014/main" val="1632293609"/>
                    </a:ext>
                  </a:extLst>
                </a:gridCol>
                <a:gridCol w="936104">
                  <a:extLst>
                    <a:ext uri="{9D8B030D-6E8A-4147-A177-3AD203B41FA5}">
                      <a16:colId xmlns:a16="http://schemas.microsoft.com/office/drawing/2014/main" val="768123336"/>
                    </a:ext>
                  </a:extLst>
                </a:gridCol>
                <a:gridCol w="1193983">
                  <a:extLst>
                    <a:ext uri="{9D8B030D-6E8A-4147-A177-3AD203B41FA5}">
                      <a16:colId xmlns:a16="http://schemas.microsoft.com/office/drawing/2014/main" val="976981720"/>
                    </a:ext>
                  </a:extLst>
                </a:gridCol>
              </a:tblGrid>
              <a:tr h="596537">
                <a:tc>
                  <a:txBody>
                    <a:bodyPr/>
                    <a:lstStyle/>
                    <a:p>
                      <a:pPr algn="ctr">
                        <a:lnSpc>
                          <a:spcPct val="107000"/>
                        </a:lnSpc>
                        <a:spcAft>
                          <a:spcPts val="0"/>
                        </a:spcAft>
                        <a:tabLst>
                          <a:tab pos="5686425" algn="l"/>
                        </a:tabLst>
                      </a:pPr>
                      <a:endParaRPr lang="ru-RU" sz="800" b="1" kern="1200" dirty="0" smtClean="0">
                        <a:solidFill>
                          <a:schemeClr val="lt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tabLst>
                          <a:tab pos="5686425" algn="l"/>
                        </a:tabLst>
                      </a:pPr>
                      <a:r>
                        <a:rPr lang="ru-RU" sz="800" b="1" kern="1200" dirty="0" smtClean="0">
                          <a:solidFill>
                            <a:schemeClr val="lt1"/>
                          </a:solidFill>
                          <a:effectLst/>
                          <a:latin typeface="Calibri" panose="020F0502020204030204" pitchFamily="34" charset="0"/>
                          <a:ea typeface="Calibri" panose="020F0502020204030204" pitchFamily="34" charset="0"/>
                          <a:cs typeface="Times New Roman" panose="02020603050405020304" pitchFamily="18" charset="0"/>
                        </a:rPr>
                        <a:t>Вид </a:t>
                      </a:r>
                      <a:r>
                        <a:rPr lang="ru-RU" sz="800" b="1" kern="1200" dirty="0">
                          <a:solidFill>
                            <a:schemeClr val="lt1"/>
                          </a:solidFill>
                          <a:effectLst/>
                          <a:latin typeface="Calibri" panose="020F0502020204030204" pitchFamily="34" charset="0"/>
                          <a:ea typeface="Calibri" panose="020F0502020204030204" pitchFamily="34" charset="0"/>
                          <a:cs typeface="Times New Roman" panose="02020603050405020304" pitchFamily="18" charset="0"/>
                        </a:rPr>
                        <a:t>финансовых санкций</a:t>
                      </a:r>
                    </a:p>
                  </a:txBody>
                  <a:tcPr marL="51435" marR="51435" marT="0" marB="0"/>
                </a:tc>
                <a:tc>
                  <a:txBody>
                    <a:bodyPr/>
                    <a:lstStyle/>
                    <a:p>
                      <a:pPr algn="ctr">
                        <a:lnSpc>
                          <a:spcPct val="107000"/>
                        </a:lnSpc>
                        <a:spcAft>
                          <a:spcPts val="0"/>
                        </a:spcAft>
                        <a:tabLst>
                          <a:tab pos="5686425" algn="l"/>
                        </a:tabLst>
                      </a:pPr>
                      <a:endParaRPr lang="ru-RU" sz="800" b="1" kern="1200" dirty="0" smtClean="0">
                        <a:solidFill>
                          <a:schemeClr val="lt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tabLst>
                          <a:tab pos="5686425" algn="l"/>
                        </a:tabLst>
                      </a:pPr>
                      <a:r>
                        <a:rPr lang="ru-RU" sz="800" b="1" kern="1200" dirty="0" smtClean="0">
                          <a:solidFill>
                            <a:schemeClr val="lt1"/>
                          </a:solidFill>
                          <a:effectLst/>
                          <a:latin typeface="Calibri" panose="020F0502020204030204" pitchFamily="34" charset="0"/>
                          <a:ea typeface="Calibri" panose="020F0502020204030204" pitchFamily="34" charset="0"/>
                          <a:cs typeface="Times New Roman" panose="02020603050405020304" pitchFamily="18" charset="0"/>
                        </a:rPr>
                        <a:t>Итого сумма</a:t>
                      </a:r>
                      <a:r>
                        <a:rPr lang="ru-RU" sz="800" b="1" kern="1200" dirty="0">
                          <a:solidFill>
                            <a:schemeClr val="lt1"/>
                          </a:solidFill>
                          <a:effectLst/>
                          <a:latin typeface="Calibri" panose="020F0502020204030204" pitchFamily="34" charset="0"/>
                          <a:ea typeface="Calibri" panose="020F0502020204030204" pitchFamily="34" charset="0"/>
                          <a:cs typeface="Times New Roman" panose="02020603050405020304" pitchFamily="18" charset="0"/>
                        </a:rPr>
                        <a:t>, тыс. </a:t>
                      </a:r>
                      <a:r>
                        <a:rPr lang="ru-RU" sz="800" b="1" kern="1200" dirty="0" smtClean="0">
                          <a:solidFill>
                            <a:schemeClr val="lt1"/>
                          </a:solidFill>
                          <a:effectLst/>
                          <a:latin typeface="Calibri" panose="020F0502020204030204" pitchFamily="34" charset="0"/>
                          <a:ea typeface="Calibri" panose="020F0502020204030204" pitchFamily="34" charset="0"/>
                          <a:cs typeface="Times New Roman" panose="02020603050405020304" pitchFamily="18" charset="0"/>
                        </a:rPr>
                        <a:t>рублей</a:t>
                      </a:r>
                    </a:p>
                    <a:p>
                      <a:pPr algn="ctr">
                        <a:lnSpc>
                          <a:spcPct val="107000"/>
                        </a:lnSpc>
                        <a:spcAft>
                          <a:spcPts val="0"/>
                        </a:spcAft>
                        <a:tabLst>
                          <a:tab pos="5686425" algn="l"/>
                        </a:tabLst>
                      </a:pPr>
                      <a:endParaRPr lang="ru-RU" sz="800" b="1" kern="1200" dirty="0" smtClean="0">
                        <a:solidFill>
                          <a:schemeClr val="lt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ctr">
                        <a:lnSpc>
                          <a:spcPct val="107000"/>
                        </a:lnSpc>
                        <a:spcAft>
                          <a:spcPts val="0"/>
                        </a:spcAft>
                        <a:tabLst>
                          <a:tab pos="5686425" algn="l"/>
                        </a:tabLst>
                      </a:pPr>
                      <a:r>
                        <a:rPr lang="ru-RU" sz="800" dirty="0" smtClean="0">
                          <a:effectLst/>
                          <a:latin typeface="Calibri" panose="020F0502020204030204" pitchFamily="34" charset="0"/>
                          <a:ea typeface="Calibri" panose="020F0502020204030204" pitchFamily="34" charset="0"/>
                          <a:cs typeface="Times New Roman" panose="02020603050405020304" pitchFamily="18" charset="0"/>
                        </a:rPr>
                        <a:t>от КБ Филиал ООО «Капитал Медицинское страхование»</a:t>
                      </a:r>
                      <a:endParaRPr lang="ru-RU"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ctr">
                        <a:lnSpc>
                          <a:spcPct val="107000"/>
                        </a:lnSpc>
                        <a:spcAft>
                          <a:spcPts val="0"/>
                        </a:spcAft>
                        <a:tabLst>
                          <a:tab pos="5686425" algn="l"/>
                        </a:tabLst>
                      </a:pPr>
                      <a:endParaRPr lang="ru-RU" sz="8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tabLst>
                          <a:tab pos="5686425" algn="l"/>
                        </a:tabLst>
                      </a:pPr>
                      <a:r>
                        <a:rPr lang="ru-RU" sz="800" dirty="0" smtClean="0">
                          <a:effectLst/>
                          <a:latin typeface="Calibri" panose="020F0502020204030204" pitchFamily="34" charset="0"/>
                          <a:ea typeface="Calibri" panose="020F0502020204030204" pitchFamily="34" charset="0"/>
                          <a:cs typeface="Times New Roman" panose="02020603050405020304" pitchFamily="18" charset="0"/>
                        </a:rPr>
                        <a:t>от ООО «СМО РЕСО-Мед» в КБР</a:t>
                      </a:r>
                      <a:endParaRPr lang="ru-RU"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algn="ctr" defTabSz="914400" rtl="0" eaLnBrk="1" latinLnBrk="0" hangingPunct="1">
                        <a:lnSpc>
                          <a:spcPct val="107000"/>
                        </a:lnSpc>
                        <a:spcAft>
                          <a:spcPts val="0"/>
                        </a:spcAft>
                        <a:tabLst>
                          <a:tab pos="5686425" algn="l"/>
                        </a:tabLst>
                      </a:pPr>
                      <a:endParaRPr lang="ru-RU" sz="800" b="1" kern="1200" dirty="0" smtClean="0">
                        <a:solidFill>
                          <a:schemeClr val="lt1"/>
                        </a:solidFill>
                        <a:effectLst/>
                        <a:latin typeface="Calibri" panose="020F0502020204030204" pitchFamily="34" charset="0"/>
                        <a:ea typeface="Calibri" panose="020F0502020204030204" pitchFamily="34" charset="0"/>
                        <a:cs typeface="Times New Roman" panose="02020603050405020304" pitchFamily="18" charset="0"/>
                      </a:endParaRPr>
                    </a:p>
                    <a:p>
                      <a:pPr marL="0" algn="ctr" defTabSz="914400" rtl="0" eaLnBrk="1" latinLnBrk="0" hangingPunct="1">
                        <a:lnSpc>
                          <a:spcPct val="107000"/>
                        </a:lnSpc>
                        <a:spcAft>
                          <a:spcPts val="0"/>
                        </a:spcAft>
                        <a:tabLst>
                          <a:tab pos="5686425" algn="l"/>
                        </a:tabLst>
                      </a:pPr>
                      <a:r>
                        <a:rPr lang="ru-RU" sz="800" b="1" kern="1200" dirty="0" smtClean="0">
                          <a:solidFill>
                            <a:schemeClr val="lt1"/>
                          </a:solidFill>
                          <a:effectLst/>
                          <a:latin typeface="Calibri" panose="020F0502020204030204" pitchFamily="34" charset="0"/>
                          <a:ea typeface="Calibri" panose="020F0502020204030204" pitchFamily="34" charset="0"/>
                          <a:cs typeface="Times New Roman" panose="02020603050405020304" pitchFamily="18" charset="0"/>
                        </a:rPr>
                        <a:t>от медицинских организаций по проверкам ТФОМС</a:t>
                      </a:r>
                      <a:endParaRPr lang="ru-RU" sz="800" b="1" kern="1200" dirty="0">
                        <a:solidFill>
                          <a:schemeClr val="lt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240515062"/>
                  </a:ext>
                </a:extLst>
              </a:tr>
              <a:tr h="598570">
                <a:tc>
                  <a:txBody>
                    <a:bodyPr/>
                    <a:lstStyle/>
                    <a:p>
                      <a:pPr>
                        <a:lnSpc>
                          <a:spcPct val="107000"/>
                        </a:lnSpc>
                        <a:spcAft>
                          <a:spcPts val="0"/>
                        </a:spcAft>
                        <a:tabLst>
                          <a:tab pos="5686425" algn="l"/>
                        </a:tabLst>
                      </a:pPr>
                      <a:r>
                        <a:rPr lang="ru-RU" sz="1200" dirty="0">
                          <a:effectLst/>
                        </a:rPr>
                        <a:t>По результатам медико-экономического контроля</a:t>
                      </a:r>
                      <a:endParaRPr lang="ru-RU"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382905" algn="ctr">
                        <a:lnSpc>
                          <a:spcPct val="107000"/>
                        </a:lnSpc>
                        <a:spcAft>
                          <a:spcPts val="0"/>
                        </a:spcAft>
                        <a:tabLst>
                          <a:tab pos="5686425" algn="l"/>
                        </a:tabLst>
                      </a:pPr>
                      <a:r>
                        <a:rPr lang="ru-RU" sz="1200" dirty="0" smtClean="0">
                          <a:effectLst/>
                          <a:latin typeface="+mn-lt"/>
                          <a:ea typeface="+mn-ea"/>
                          <a:cs typeface="+mn-cs"/>
                        </a:rPr>
                        <a:t>5</a:t>
                      </a:r>
                      <a:r>
                        <a:rPr lang="ru-RU" sz="1200" baseline="0" dirty="0" smtClean="0">
                          <a:effectLst/>
                          <a:latin typeface="+mn-lt"/>
                          <a:ea typeface="+mn-ea"/>
                          <a:cs typeface="+mn-cs"/>
                        </a:rPr>
                        <a:t> 131,19</a:t>
                      </a:r>
                      <a:endParaRPr lang="ru-RU"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382905" algn="ctr" defTabSz="914400" rtl="0" eaLnBrk="1" latinLnBrk="0" hangingPunct="1">
                        <a:lnSpc>
                          <a:spcPct val="107000"/>
                        </a:lnSpc>
                        <a:spcAft>
                          <a:spcPts val="0"/>
                        </a:spcAft>
                        <a:tabLst>
                          <a:tab pos="5686425" algn="l"/>
                        </a:tabLst>
                      </a:pPr>
                      <a:r>
                        <a:rPr lang="ru-RU" sz="1200" kern="1200" dirty="0" smtClean="0">
                          <a:solidFill>
                            <a:schemeClr val="dk1"/>
                          </a:solidFill>
                          <a:effectLst/>
                          <a:latin typeface="+mn-lt"/>
                          <a:ea typeface="+mn-ea"/>
                          <a:cs typeface="+mn-cs"/>
                        </a:rPr>
                        <a:t>4 369,14</a:t>
                      </a:r>
                      <a:endParaRPr lang="ru-RU" sz="1200" kern="1200" dirty="0">
                        <a:solidFill>
                          <a:schemeClr val="dk1"/>
                        </a:solidFill>
                        <a:effectLst/>
                        <a:latin typeface="+mn-lt"/>
                        <a:ea typeface="+mn-ea"/>
                        <a:cs typeface="+mn-cs"/>
                      </a:endParaRPr>
                    </a:p>
                  </a:txBody>
                  <a:tcPr marL="51435" marR="51435" marT="0" marB="0"/>
                </a:tc>
                <a:tc>
                  <a:txBody>
                    <a:bodyPr/>
                    <a:lstStyle/>
                    <a:p>
                      <a:pPr marL="382905" algn="ctr" defTabSz="914400" rtl="0" eaLnBrk="1" latinLnBrk="0" hangingPunct="1">
                        <a:lnSpc>
                          <a:spcPct val="107000"/>
                        </a:lnSpc>
                        <a:spcAft>
                          <a:spcPts val="0"/>
                        </a:spcAft>
                        <a:tabLst>
                          <a:tab pos="5686425" algn="l"/>
                        </a:tabLst>
                      </a:pPr>
                      <a:r>
                        <a:rPr lang="ru-RU" sz="1200" kern="1200" dirty="0" smtClean="0">
                          <a:solidFill>
                            <a:schemeClr val="dk1"/>
                          </a:solidFill>
                          <a:effectLst/>
                          <a:latin typeface="+mn-lt"/>
                          <a:ea typeface="+mn-ea"/>
                          <a:cs typeface="+mn-cs"/>
                        </a:rPr>
                        <a:t>762,05</a:t>
                      </a:r>
                      <a:endParaRPr lang="ru-RU" sz="1200" kern="1200" dirty="0">
                        <a:solidFill>
                          <a:schemeClr val="dk1"/>
                        </a:solidFill>
                        <a:effectLst/>
                        <a:latin typeface="+mn-lt"/>
                        <a:ea typeface="+mn-ea"/>
                        <a:cs typeface="+mn-cs"/>
                      </a:endParaRPr>
                    </a:p>
                  </a:txBody>
                  <a:tcPr marL="51435" marR="51435" marT="0" marB="0"/>
                </a:tc>
                <a:tc>
                  <a:txBody>
                    <a:bodyPr/>
                    <a:lstStyle/>
                    <a:p>
                      <a:pPr marL="382905" algn="ctr" defTabSz="914400" rtl="0" eaLnBrk="1" latinLnBrk="0" hangingPunct="1">
                        <a:lnSpc>
                          <a:spcPct val="107000"/>
                        </a:lnSpc>
                        <a:spcAft>
                          <a:spcPts val="0"/>
                        </a:spcAft>
                        <a:tabLst>
                          <a:tab pos="5686425" algn="l"/>
                        </a:tabLst>
                      </a:pPr>
                      <a:r>
                        <a:rPr lang="ru-RU" sz="1200" kern="1200" dirty="0" smtClean="0">
                          <a:solidFill>
                            <a:schemeClr val="dk1"/>
                          </a:solidFill>
                          <a:effectLst/>
                          <a:latin typeface="+mn-lt"/>
                          <a:ea typeface="+mn-ea"/>
                          <a:cs typeface="+mn-cs"/>
                        </a:rPr>
                        <a:t>2 180,25</a:t>
                      </a:r>
                      <a:endParaRPr lang="ru-RU" sz="1200" kern="1200" dirty="0">
                        <a:solidFill>
                          <a:schemeClr val="dk1"/>
                        </a:solidFill>
                        <a:effectLst/>
                        <a:latin typeface="+mn-lt"/>
                        <a:ea typeface="+mn-ea"/>
                        <a:cs typeface="+mn-cs"/>
                      </a:endParaRPr>
                    </a:p>
                  </a:txBody>
                  <a:tcPr marL="51435" marR="51435" marT="0" marB="0"/>
                </a:tc>
                <a:extLst>
                  <a:ext uri="{0D108BD9-81ED-4DB2-BD59-A6C34878D82A}">
                    <a16:rowId xmlns:a16="http://schemas.microsoft.com/office/drawing/2014/main" val="92336281"/>
                  </a:ext>
                </a:extLst>
              </a:tr>
              <a:tr h="680747">
                <a:tc>
                  <a:txBody>
                    <a:bodyPr/>
                    <a:lstStyle/>
                    <a:p>
                      <a:pPr>
                        <a:lnSpc>
                          <a:spcPct val="107000"/>
                        </a:lnSpc>
                        <a:spcAft>
                          <a:spcPts val="0"/>
                        </a:spcAft>
                        <a:tabLst>
                          <a:tab pos="5686425" algn="l"/>
                        </a:tabLst>
                      </a:pPr>
                      <a:r>
                        <a:rPr lang="ru-RU" sz="1200">
                          <a:effectLst/>
                        </a:rPr>
                        <a:t>По результатам проведения экспертизы качества медицинской помощи</a:t>
                      </a:r>
                      <a:endParaRPr lang="ru-RU" sz="8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382905" algn="ctr">
                        <a:lnSpc>
                          <a:spcPct val="107000"/>
                        </a:lnSpc>
                        <a:spcAft>
                          <a:spcPts val="0"/>
                        </a:spcAft>
                        <a:tabLst>
                          <a:tab pos="5686425" algn="l"/>
                        </a:tabLst>
                      </a:pPr>
                      <a:r>
                        <a:rPr lang="ru-RU" sz="1200" dirty="0" smtClean="0">
                          <a:effectLst/>
                          <a:latin typeface="+mn-lt"/>
                          <a:ea typeface="+mn-ea"/>
                          <a:cs typeface="+mn-cs"/>
                        </a:rPr>
                        <a:t>7</a:t>
                      </a:r>
                      <a:r>
                        <a:rPr lang="ru-RU" sz="1200" baseline="0" dirty="0" smtClean="0">
                          <a:effectLst/>
                          <a:latin typeface="+mn-lt"/>
                          <a:ea typeface="+mn-ea"/>
                          <a:cs typeface="+mn-cs"/>
                        </a:rPr>
                        <a:t> 187,28</a:t>
                      </a:r>
                      <a:endParaRPr lang="ru-RU"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382905" algn="ctr" defTabSz="914400" rtl="0" eaLnBrk="1" latinLnBrk="0" hangingPunct="1">
                        <a:lnSpc>
                          <a:spcPct val="107000"/>
                        </a:lnSpc>
                        <a:spcAft>
                          <a:spcPts val="0"/>
                        </a:spcAft>
                        <a:tabLst>
                          <a:tab pos="5686425" algn="l"/>
                        </a:tabLst>
                      </a:pPr>
                      <a:r>
                        <a:rPr lang="ru-RU" sz="1200" kern="1200" dirty="0" smtClean="0">
                          <a:solidFill>
                            <a:schemeClr val="dk1"/>
                          </a:solidFill>
                          <a:effectLst/>
                          <a:latin typeface="+mn-lt"/>
                          <a:ea typeface="+mn-ea"/>
                          <a:cs typeface="+mn-cs"/>
                        </a:rPr>
                        <a:t>7 063,73</a:t>
                      </a:r>
                    </a:p>
                  </a:txBody>
                  <a:tcPr marL="51435" marR="51435" marT="0" marB="0"/>
                </a:tc>
                <a:tc>
                  <a:txBody>
                    <a:bodyPr/>
                    <a:lstStyle/>
                    <a:p>
                      <a:pPr marL="382905" algn="ctr" defTabSz="914400" rtl="0" eaLnBrk="1" latinLnBrk="0" hangingPunct="1">
                        <a:lnSpc>
                          <a:spcPct val="107000"/>
                        </a:lnSpc>
                        <a:spcAft>
                          <a:spcPts val="0"/>
                        </a:spcAft>
                        <a:tabLst>
                          <a:tab pos="5686425" algn="l"/>
                        </a:tabLst>
                      </a:pPr>
                      <a:r>
                        <a:rPr lang="ru-RU" sz="1200" kern="1200" dirty="0" smtClean="0">
                          <a:solidFill>
                            <a:schemeClr val="dk1"/>
                          </a:solidFill>
                          <a:effectLst/>
                          <a:latin typeface="+mn-lt"/>
                          <a:ea typeface="+mn-ea"/>
                          <a:cs typeface="+mn-cs"/>
                        </a:rPr>
                        <a:t>123,55</a:t>
                      </a:r>
                      <a:endParaRPr lang="ru-RU" sz="1200" kern="1200" dirty="0">
                        <a:solidFill>
                          <a:schemeClr val="dk1"/>
                        </a:solidFill>
                        <a:effectLst/>
                        <a:latin typeface="+mn-lt"/>
                        <a:ea typeface="+mn-ea"/>
                        <a:cs typeface="+mn-cs"/>
                      </a:endParaRPr>
                    </a:p>
                  </a:txBody>
                  <a:tcPr marL="51435" marR="51435" marT="0" marB="0"/>
                </a:tc>
                <a:tc>
                  <a:txBody>
                    <a:bodyPr/>
                    <a:lstStyle/>
                    <a:p>
                      <a:pPr marL="382905" algn="ctr" defTabSz="914400" rtl="0" eaLnBrk="1" latinLnBrk="0" hangingPunct="1">
                        <a:lnSpc>
                          <a:spcPct val="107000"/>
                        </a:lnSpc>
                        <a:spcAft>
                          <a:spcPts val="0"/>
                        </a:spcAft>
                        <a:tabLst>
                          <a:tab pos="5686425" algn="l"/>
                        </a:tabLst>
                      </a:pPr>
                      <a:r>
                        <a:rPr lang="ru-RU" sz="1200" kern="1200" dirty="0" smtClean="0">
                          <a:solidFill>
                            <a:schemeClr val="dk1"/>
                          </a:solidFill>
                          <a:effectLst/>
                          <a:latin typeface="+mn-lt"/>
                          <a:ea typeface="+mn-ea"/>
                          <a:cs typeface="+mn-cs"/>
                        </a:rPr>
                        <a:t>0,00</a:t>
                      </a:r>
                      <a:endParaRPr lang="ru-RU" sz="1200" kern="1200" dirty="0">
                        <a:solidFill>
                          <a:schemeClr val="dk1"/>
                        </a:solidFill>
                        <a:effectLst/>
                        <a:latin typeface="+mn-lt"/>
                        <a:ea typeface="+mn-ea"/>
                        <a:cs typeface="+mn-cs"/>
                      </a:endParaRPr>
                    </a:p>
                  </a:txBody>
                  <a:tcPr marL="51435" marR="51435" marT="0" marB="0"/>
                </a:tc>
                <a:extLst>
                  <a:ext uri="{0D108BD9-81ED-4DB2-BD59-A6C34878D82A}">
                    <a16:rowId xmlns:a16="http://schemas.microsoft.com/office/drawing/2014/main" val="4018312958"/>
                  </a:ext>
                </a:extLst>
              </a:tr>
              <a:tr h="722159">
                <a:tc>
                  <a:txBody>
                    <a:bodyPr/>
                    <a:lstStyle/>
                    <a:p>
                      <a:pPr>
                        <a:lnSpc>
                          <a:spcPct val="107000"/>
                        </a:lnSpc>
                        <a:spcAft>
                          <a:spcPts val="0"/>
                        </a:spcAft>
                        <a:tabLst>
                          <a:tab pos="5686425" algn="l"/>
                        </a:tabLst>
                      </a:pPr>
                      <a:r>
                        <a:rPr lang="ru-RU" sz="1200" dirty="0">
                          <a:effectLst/>
                        </a:rPr>
                        <a:t>По результатам медико-экономической экспертизы</a:t>
                      </a:r>
                      <a:endParaRPr lang="ru-RU"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382905" algn="ctr">
                        <a:lnSpc>
                          <a:spcPct val="107000"/>
                        </a:lnSpc>
                        <a:spcAft>
                          <a:spcPts val="0"/>
                        </a:spcAft>
                        <a:tabLst>
                          <a:tab pos="5686425" algn="l"/>
                        </a:tabLst>
                      </a:pPr>
                      <a:r>
                        <a:rPr lang="ru-RU" sz="1200" dirty="0" smtClean="0">
                          <a:effectLst/>
                          <a:latin typeface="+mn-lt"/>
                          <a:ea typeface="+mn-ea"/>
                          <a:cs typeface="+mn-cs"/>
                        </a:rPr>
                        <a:t>6</a:t>
                      </a:r>
                      <a:r>
                        <a:rPr lang="ru-RU" sz="1200" baseline="0" dirty="0" smtClean="0">
                          <a:effectLst/>
                          <a:latin typeface="+mn-lt"/>
                          <a:ea typeface="+mn-ea"/>
                          <a:cs typeface="+mn-cs"/>
                        </a:rPr>
                        <a:t> 548,44</a:t>
                      </a:r>
                      <a:endParaRPr lang="ru-RU"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382905" algn="ctr" defTabSz="914400" rtl="0" eaLnBrk="1" latinLnBrk="0" hangingPunct="1">
                        <a:lnSpc>
                          <a:spcPct val="107000"/>
                        </a:lnSpc>
                        <a:spcAft>
                          <a:spcPts val="0"/>
                        </a:spcAft>
                        <a:tabLst>
                          <a:tab pos="5686425" algn="l"/>
                        </a:tabLst>
                      </a:pPr>
                      <a:r>
                        <a:rPr lang="ru-RU" sz="1200" kern="1200" dirty="0" smtClean="0">
                          <a:solidFill>
                            <a:schemeClr val="dk1"/>
                          </a:solidFill>
                          <a:effectLst/>
                          <a:latin typeface="+mn-lt"/>
                          <a:ea typeface="+mn-ea"/>
                          <a:cs typeface="+mn-cs"/>
                        </a:rPr>
                        <a:t>6</a:t>
                      </a:r>
                      <a:r>
                        <a:rPr lang="ru-RU" sz="1200" kern="1200" baseline="0" dirty="0" smtClean="0">
                          <a:solidFill>
                            <a:schemeClr val="dk1"/>
                          </a:solidFill>
                          <a:effectLst/>
                          <a:latin typeface="+mn-lt"/>
                          <a:ea typeface="+mn-ea"/>
                          <a:cs typeface="+mn-cs"/>
                        </a:rPr>
                        <a:t> 464,18</a:t>
                      </a:r>
                      <a:endParaRPr lang="ru-RU" sz="1200" kern="1200" dirty="0">
                        <a:solidFill>
                          <a:schemeClr val="dk1"/>
                        </a:solidFill>
                        <a:effectLst/>
                        <a:latin typeface="+mn-lt"/>
                        <a:ea typeface="+mn-ea"/>
                        <a:cs typeface="+mn-cs"/>
                      </a:endParaRPr>
                    </a:p>
                  </a:txBody>
                  <a:tcPr marL="51435" marR="51435" marT="0" marB="0"/>
                </a:tc>
                <a:tc>
                  <a:txBody>
                    <a:bodyPr/>
                    <a:lstStyle/>
                    <a:p>
                      <a:pPr marL="382905" algn="ctr" defTabSz="914400" rtl="0" eaLnBrk="1" latinLnBrk="0" hangingPunct="1">
                        <a:lnSpc>
                          <a:spcPct val="107000"/>
                        </a:lnSpc>
                        <a:spcAft>
                          <a:spcPts val="0"/>
                        </a:spcAft>
                        <a:tabLst>
                          <a:tab pos="5686425" algn="l"/>
                        </a:tabLst>
                      </a:pPr>
                      <a:r>
                        <a:rPr lang="ru-RU" sz="1200" kern="1200" dirty="0" smtClean="0">
                          <a:solidFill>
                            <a:schemeClr val="dk1"/>
                          </a:solidFill>
                          <a:effectLst/>
                          <a:latin typeface="+mn-lt"/>
                          <a:ea typeface="+mn-ea"/>
                          <a:cs typeface="+mn-cs"/>
                        </a:rPr>
                        <a:t>84,26</a:t>
                      </a:r>
                      <a:endParaRPr lang="ru-RU" sz="1200" kern="1200" dirty="0">
                        <a:solidFill>
                          <a:schemeClr val="dk1"/>
                        </a:solidFill>
                        <a:effectLst/>
                        <a:latin typeface="+mn-lt"/>
                        <a:ea typeface="+mn-ea"/>
                        <a:cs typeface="+mn-cs"/>
                      </a:endParaRPr>
                    </a:p>
                  </a:txBody>
                  <a:tcPr marL="51435" marR="51435" marT="0" marB="0"/>
                </a:tc>
                <a:tc>
                  <a:txBody>
                    <a:bodyPr/>
                    <a:lstStyle/>
                    <a:p>
                      <a:pPr marL="382905" algn="ctr" defTabSz="914400" rtl="0" eaLnBrk="1" latinLnBrk="0" hangingPunct="1">
                        <a:lnSpc>
                          <a:spcPct val="107000"/>
                        </a:lnSpc>
                        <a:spcAft>
                          <a:spcPts val="0"/>
                        </a:spcAft>
                        <a:tabLst>
                          <a:tab pos="5686425" algn="l"/>
                        </a:tabLst>
                      </a:pPr>
                      <a:r>
                        <a:rPr lang="ru-RU" sz="1200" kern="1200" dirty="0" smtClean="0">
                          <a:solidFill>
                            <a:schemeClr val="dk1"/>
                          </a:solidFill>
                          <a:effectLst/>
                          <a:latin typeface="+mn-lt"/>
                          <a:ea typeface="+mn-ea"/>
                          <a:cs typeface="+mn-cs"/>
                        </a:rPr>
                        <a:t>68,70</a:t>
                      </a:r>
                      <a:endParaRPr lang="ru-RU" sz="1200" kern="1200" dirty="0">
                        <a:solidFill>
                          <a:schemeClr val="dk1"/>
                        </a:solidFill>
                        <a:effectLst/>
                        <a:latin typeface="+mn-lt"/>
                        <a:ea typeface="+mn-ea"/>
                        <a:cs typeface="+mn-cs"/>
                      </a:endParaRPr>
                    </a:p>
                  </a:txBody>
                  <a:tcPr marL="51435" marR="51435" marT="0" marB="0"/>
                </a:tc>
                <a:extLst>
                  <a:ext uri="{0D108BD9-81ED-4DB2-BD59-A6C34878D82A}">
                    <a16:rowId xmlns:a16="http://schemas.microsoft.com/office/drawing/2014/main" val="3064090938"/>
                  </a:ext>
                </a:extLst>
              </a:tr>
              <a:tr h="704891">
                <a:tc>
                  <a:txBody>
                    <a:bodyPr/>
                    <a:lstStyle/>
                    <a:p>
                      <a:pPr>
                        <a:lnSpc>
                          <a:spcPct val="107000"/>
                        </a:lnSpc>
                        <a:spcAft>
                          <a:spcPts val="0"/>
                        </a:spcAft>
                        <a:tabLst>
                          <a:tab pos="5686425" algn="l"/>
                        </a:tabLst>
                      </a:pPr>
                      <a:r>
                        <a:rPr lang="ru-RU" sz="1200">
                          <a:effectLst/>
                        </a:rPr>
                        <a:t>В результате уплаты штрафов</a:t>
                      </a:r>
                      <a:endParaRPr lang="ru-RU" sz="8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382905" algn="ctr">
                        <a:lnSpc>
                          <a:spcPct val="107000"/>
                        </a:lnSpc>
                        <a:spcAft>
                          <a:spcPts val="0"/>
                        </a:spcAft>
                        <a:tabLst>
                          <a:tab pos="5686425" algn="l"/>
                        </a:tabLst>
                      </a:pPr>
                      <a:r>
                        <a:rPr lang="ru-RU" sz="1200" dirty="0" smtClean="0">
                          <a:effectLst/>
                          <a:latin typeface="+mn-lt"/>
                          <a:ea typeface="+mn-ea"/>
                          <a:cs typeface="+mn-cs"/>
                        </a:rPr>
                        <a:t>882,83</a:t>
                      </a:r>
                      <a:endParaRPr lang="ru-RU"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382905" algn="ctr" defTabSz="914400" rtl="0" eaLnBrk="1" latinLnBrk="0" hangingPunct="1">
                        <a:lnSpc>
                          <a:spcPct val="107000"/>
                        </a:lnSpc>
                        <a:spcAft>
                          <a:spcPts val="0"/>
                        </a:spcAft>
                        <a:tabLst>
                          <a:tab pos="5686425" algn="l"/>
                        </a:tabLst>
                      </a:pPr>
                      <a:r>
                        <a:rPr lang="ru-RU" sz="1200" kern="1200" dirty="0" smtClean="0">
                          <a:solidFill>
                            <a:schemeClr val="dk1"/>
                          </a:solidFill>
                          <a:effectLst/>
                          <a:latin typeface="+mn-lt"/>
                          <a:ea typeface="+mn-ea"/>
                          <a:cs typeface="+mn-cs"/>
                        </a:rPr>
                        <a:t>881,85</a:t>
                      </a:r>
                      <a:endParaRPr lang="ru-RU" sz="1200" kern="1200" dirty="0">
                        <a:solidFill>
                          <a:schemeClr val="dk1"/>
                        </a:solidFill>
                        <a:effectLst/>
                        <a:latin typeface="+mn-lt"/>
                        <a:ea typeface="+mn-ea"/>
                        <a:cs typeface="+mn-cs"/>
                      </a:endParaRPr>
                    </a:p>
                  </a:txBody>
                  <a:tcPr marL="51435" marR="51435" marT="0" marB="0"/>
                </a:tc>
                <a:tc>
                  <a:txBody>
                    <a:bodyPr/>
                    <a:lstStyle/>
                    <a:p>
                      <a:pPr marL="382905" algn="ctr" defTabSz="914400" rtl="0" eaLnBrk="1" latinLnBrk="0" hangingPunct="1">
                        <a:lnSpc>
                          <a:spcPct val="107000"/>
                        </a:lnSpc>
                        <a:spcAft>
                          <a:spcPts val="0"/>
                        </a:spcAft>
                        <a:tabLst>
                          <a:tab pos="5686425" algn="l"/>
                        </a:tabLst>
                      </a:pPr>
                      <a:r>
                        <a:rPr lang="ru-RU" sz="1200" kern="1200" dirty="0" smtClean="0">
                          <a:solidFill>
                            <a:schemeClr val="dk1"/>
                          </a:solidFill>
                          <a:effectLst/>
                          <a:latin typeface="+mn-lt"/>
                          <a:ea typeface="+mn-ea"/>
                          <a:cs typeface="+mn-cs"/>
                        </a:rPr>
                        <a:t>0,98</a:t>
                      </a:r>
                      <a:endParaRPr lang="ru-RU" sz="1200" kern="1200" dirty="0">
                        <a:solidFill>
                          <a:schemeClr val="dk1"/>
                        </a:solidFill>
                        <a:effectLst/>
                        <a:latin typeface="+mn-lt"/>
                        <a:ea typeface="+mn-ea"/>
                        <a:cs typeface="+mn-cs"/>
                      </a:endParaRPr>
                    </a:p>
                  </a:txBody>
                  <a:tcPr marL="51435" marR="51435" marT="0" marB="0"/>
                </a:tc>
                <a:tc>
                  <a:txBody>
                    <a:bodyPr/>
                    <a:lstStyle/>
                    <a:p>
                      <a:pPr marL="382905" algn="ctr" defTabSz="914400" rtl="0" eaLnBrk="1" latinLnBrk="0" hangingPunct="1">
                        <a:lnSpc>
                          <a:spcPct val="107000"/>
                        </a:lnSpc>
                        <a:spcAft>
                          <a:spcPts val="0"/>
                        </a:spcAft>
                        <a:tabLst>
                          <a:tab pos="5686425" algn="l"/>
                        </a:tabLst>
                      </a:pPr>
                      <a:r>
                        <a:rPr lang="ru-RU" sz="1200" kern="1200" dirty="0" smtClean="0">
                          <a:solidFill>
                            <a:schemeClr val="dk1"/>
                          </a:solidFill>
                          <a:effectLst/>
                          <a:latin typeface="+mn-lt"/>
                          <a:ea typeface="+mn-ea"/>
                          <a:cs typeface="+mn-cs"/>
                        </a:rPr>
                        <a:t>47,98</a:t>
                      </a:r>
                      <a:endParaRPr lang="ru-RU" sz="1200" kern="1200" dirty="0">
                        <a:solidFill>
                          <a:schemeClr val="dk1"/>
                        </a:solidFill>
                        <a:effectLst/>
                        <a:latin typeface="+mn-lt"/>
                        <a:ea typeface="+mn-ea"/>
                        <a:cs typeface="+mn-cs"/>
                      </a:endParaRPr>
                    </a:p>
                  </a:txBody>
                  <a:tcPr marL="51435" marR="51435" marT="0" marB="0"/>
                </a:tc>
                <a:extLst>
                  <a:ext uri="{0D108BD9-81ED-4DB2-BD59-A6C34878D82A}">
                    <a16:rowId xmlns:a16="http://schemas.microsoft.com/office/drawing/2014/main" val="3664820420"/>
                  </a:ext>
                </a:extLst>
              </a:tr>
              <a:tr h="859091">
                <a:tc>
                  <a:txBody>
                    <a:bodyPr/>
                    <a:lstStyle/>
                    <a:p>
                      <a:pPr>
                        <a:lnSpc>
                          <a:spcPct val="107000"/>
                        </a:lnSpc>
                        <a:spcAft>
                          <a:spcPts val="0"/>
                        </a:spcAft>
                        <a:tabLst>
                          <a:tab pos="5686425" algn="l"/>
                        </a:tabLst>
                      </a:pPr>
                      <a:r>
                        <a:rPr lang="ru-RU" sz="1200">
                          <a:effectLst/>
                        </a:rPr>
                        <a:t>ИТОГО:</a:t>
                      </a:r>
                      <a:endParaRPr lang="ru-RU" sz="8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382905" algn="ctr">
                        <a:lnSpc>
                          <a:spcPct val="107000"/>
                        </a:lnSpc>
                        <a:spcAft>
                          <a:spcPts val="0"/>
                        </a:spcAft>
                        <a:tabLst>
                          <a:tab pos="5686425" algn="l"/>
                        </a:tabLst>
                      </a:pPr>
                      <a:r>
                        <a:rPr lang="ru-RU" sz="1200" dirty="0" smtClean="0">
                          <a:effectLst/>
                        </a:rPr>
                        <a:t>19 749,73</a:t>
                      </a:r>
                      <a:endParaRPr lang="ru-RU"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382905" algn="ctr" defTabSz="914400" rtl="0" eaLnBrk="1" latinLnBrk="0" hangingPunct="1">
                        <a:lnSpc>
                          <a:spcPct val="107000"/>
                        </a:lnSpc>
                        <a:spcAft>
                          <a:spcPts val="0"/>
                        </a:spcAft>
                        <a:tabLst>
                          <a:tab pos="5686425" algn="l"/>
                        </a:tabLst>
                      </a:pPr>
                      <a:r>
                        <a:rPr lang="ru-RU" sz="1200" kern="1200" dirty="0" smtClean="0">
                          <a:solidFill>
                            <a:schemeClr val="dk1"/>
                          </a:solidFill>
                          <a:effectLst/>
                          <a:latin typeface="+mn-lt"/>
                          <a:ea typeface="+mn-ea"/>
                          <a:cs typeface="+mn-cs"/>
                        </a:rPr>
                        <a:t>18 778,89</a:t>
                      </a:r>
                      <a:endParaRPr lang="ru-RU" sz="1200" kern="1200" dirty="0">
                        <a:solidFill>
                          <a:schemeClr val="dk1"/>
                        </a:solidFill>
                        <a:effectLst/>
                        <a:latin typeface="+mn-lt"/>
                        <a:ea typeface="+mn-ea"/>
                        <a:cs typeface="+mn-cs"/>
                      </a:endParaRPr>
                    </a:p>
                  </a:txBody>
                  <a:tcPr marL="51435" marR="51435" marT="0" marB="0"/>
                </a:tc>
                <a:tc>
                  <a:txBody>
                    <a:bodyPr/>
                    <a:lstStyle/>
                    <a:p>
                      <a:pPr marL="382905" algn="ctr" defTabSz="914400" rtl="0" eaLnBrk="1" latinLnBrk="0" hangingPunct="1">
                        <a:lnSpc>
                          <a:spcPct val="107000"/>
                        </a:lnSpc>
                        <a:spcAft>
                          <a:spcPts val="0"/>
                        </a:spcAft>
                        <a:tabLst>
                          <a:tab pos="5686425" algn="l"/>
                        </a:tabLst>
                      </a:pPr>
                      <a:r>
                        <a:rPr lang="ru-RU" sz="1200" kern="1200" dirty="0" smtClean="0">
                          <a:solidFill>
                            <a:schemeClr val="dk1"/>
                          </a:solidFill>
                          <a:effectLst/>
                          <a:latin typeface="+mn-lt"/>
                          <a:ea typeface="+mn-ea"/>
                          <a:cs typeface="+mn-cs"/>
                        </a:rPr>
                        <a:t>970,85</a:t>
                      </a:r>
                      <a:endParaRPr lang="ru-RU" sz="1200" kern="1200" dirty="0">
                        <a:solidFill>
                          <a:schemeClr val="dk1"/>
                        </a:solidFill>
                        <a:effectLst/>
                        <a:latin typeface="+mn-lt"/>
                        <a:ea typeface="+mn-ea"/>
                        <a:cs typeface="+mn-cs"/>
                      </a:endParaRPr>
                    </a:p>
                  </a:txBody>
                  <a:tcPr marL="51435" marR="51435" marT="0" marB="0"/>
                </a:tc>
                <a:tc>
                  <a:txBody>
                    <a:bodyPr/>
                    <a:lstStyle/>
                    <a:p>
                      <a:pPr marL="382905" algn="ctr" defTabSz="914400" rtl="0" eaLnBrk="1" latinLnBrk="0" hangingPunct="1">
                        <a:lnSpc>
                          <a:spcPct val="107000"/>
                        </a:lnSpc>
                        <a:spcAft>
                          <a:spcPts val="0"/>
                        </a:spcAft>
                        <a:tabLst>
                          <a:tab pos="5686425" algn="l"/>
                        </a:tabLst>
                      </a:pPr>
                      <a:r>
                        <a:rPr lang="ru-RU" sz="1200" kern="1200" dirty="0" smtClean="0">
                          <a:solidFill>
                            <a:schemeClr val="dk1"/>
                          </a:solidFill>
                          <a:effectLst/>
                          <a:latin typeface="+mn-lt"/>
                          <a:ea typeface="+mn-ea"/>
                          <a:cs typeface="+mn-cs"/>
                        </a:rPr>
                        <a:t>2 296,93</a:t>
                      </a:r>
                      <a:endParaRPr lang="ru-RU" sz="1200" kern="1200" dirty="0">
                        <a:solidFill>
                          <a:schemeClr val="dk1"/>
                        </a:solidFill>
                        <a:effectLst/>
                        <a:latin typeface="+mn-lt"/>
                        <a:ea typeface="+mn-ea"/>
                        <a:cs typeface="+mn-cs"/>
                      </a:endParaRPr>
                    </a:p>
                  </a:txBody>
                  <a:tcPr marL="51435" marR="51435" marT="0" marB="0"/>
                </a:tc>
                <a:extLst>
                  <a:ext uri="{0D108BD9-81ED-4DB2-BD59-A6C34878D82A}">
                    <a16:rowId xmlns:a16="http://schemas.microsoft.com/office/drawing/2014/main" val="1424539646"/>
                  </a:ext>
                </a:extLst>
              </a:tr>
            </a:tbl>
          </a:graphicData>
        </a:graphic>
      </p:graphicFrame>
    </p:spTree>
    <p:extLst>
      <p:ext uri="{BB962C8B-B14F-4D97-AF65-F5344CB8AC3E}">
        <p14:creationId xmlns:p14="http://schemas.microsoft.com/office/powerpoint/2010/main" val="14203344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90772" y="260648"/>
            <a:ext cx="8496944" cy="5616624"/>
          </a:xfrm>
        </p:spPr>
        <p:txBody>
          <a:bodyPr/>
          <a:lstStyle/>
          <a:p>
            <a:pPr marL="0" indent="0" algn="ctr">
              <a:buNone/>
            </a:pPr>
            <a:r>
              <a:rPr lang="ru-RU" b="1" u="sng" dirty="0" smtClean="0"/>
              <a:t>План мероприятий на 2021 год</a:t>
            </a:r>
            <a:endParaRPr lang="ru-RU" b="1" u="sng" dirty="0"/>
          </a:p>
          <a:p>
            <a:pPr marL="0" indent="0" algn="ctr">
              <a:buNone/>
            </a:pPr>
            <a:endParaRPr lang="ru-RU" b="1" u="sng" dirty="0"/>
          </a:p>
        </p:txBody>
      </p:sp>
      <p:graphicFrame>
        <p:nvGraphicFramePr>
          <p:cNvPr id="6" name="Таблица 5"/>
          <p:cNvGraphicFramePr>
            <a:graphicFrameLocks noGrp="1"/>
          </p:cNvGraphicFramePr>
          <p:nvPr>
            <p:extLst>
              <p:ext uri="{D42A27DB-BD31-4B8C-83A1-F6EECF244321}">
                <p14:modId xmlns:p14="http://schemas.microsoft.com/office/powerpoint/2010/main" val="1148073659"/>
              </p:ext>
            </p:extLst>
          </p:nvPr>
        </p:nvGraphicFramePr>
        <p:xfrm>
          <a:off x="514809" y="980729"/>
          <a:ext cx="7848870" cy="5184576"/>
        </p:xfrm>
        <a:graphic>
          <a:graphicData uri="http://schemas.openxmlformats.org/drawingml/2006/table">
            <a:tbl>
              <a:tblPr firstRow="1" bandRow="1">
                <a:tableStyleId>{5C22544A-7EE6-4342-B048-85BDC9FD1C3A}</a:tableStyleId>
              </a:tblPr>
              <a:tblGrid>
                <a:gridCol w="2616290">
                  <a:extLst>
                    <a:ext uri="{9D8B030D-6E8A-4147-A177-3AD203B41FA5}">
                      <a16:colId xmlns:a16="http://schemas.microsoft.com/office/drawing/2014/main" val="385194253"/>
                    </a:ext>
                  </a:extLst>
                </a:gridCol>
                <a:gridCol w="2616290">
                  <a:extLst>
                    <a:ext uri="{9D8B030D-6E8A-4147-A177-3AD203B41FA5}">
                      <a16:colId xmlns:a16="http://schemas.microsoft.com/office/drawing/2014/main" val="3823869083"/>
                    </a:ext>
                  </a:extLst>
                </a:gridCol>
                <a:gridCol w="2616290">
                  <a:extLst>
                    <a:ext uri="{9D8B030D-6E8A-4147-A177-3AD203B41FA5}">
                      <a16:colId xmlns:a16="http://schemas.microsoft.com/office/drawing/2014/main" val="2011316780"/>
                    </a:ext>
                  </a:extLst>
                </a:gridCol>
              </a:tblGrid>
              <a:tr h="1239310">
                <a:tc gridSpan="3">
                  <a:txBody>
                    <a:bodyPr/>
                    <a:lstStyle/>
                    <a:p>
                      <a:pPr algn="ctr"/>
                      <a:endParaRPr lang="ru-RU" dirty="0" smtClean="0"/>
                    </a:p>
                    <a:p>
                      <a:pPr algn="ctr"/>
                      <a:r>
                        <a:rPr lang="ru-RU" b="0" dirty="0" smtClean="0"/>
                        <a:t>Утвержден в сумме </a:t>
                      </a:r>
                    </a:p>
                    <a:p>
                      <a:pPr algn="ctr"/>
                      <a:endParaRPr lang="ru-RU" b="0" dirty="0" smtClean="0"/>
                    </a:p>
                    <a:p>
                      <a:pPr algn="ctr"/>
                      <a:r>
                        <a:rPr lang="ru-RU" b="1" dirty="0" smtClean="0"/>
                        <a:t>28</a:t>
                      </a:r>
                      <a:r>
                        <a:rPr lang="ru-RU" b="1" baseline="0" dirty="0" smtClean="0"/>
                        <a:t> 324,7 </a:t>
                      </a:r>
                      <a:r>
                        <a:rPr lang="ru-RU" baseline="0" dirty="0" smtClean="0"/>
                        <a:t>тыс. рублей</a:t>
                      </a:r>
                      <a:endParaRPr lang="ru-RU" dirty="0"/>
                    </a:p>
                  </a:txBody>
                  <a:tcPr/>
                </a:tc>
                <a:tc hMerge="1">
                  <a:txBody>
                    <a:bodyPr/>
                    <a:lstStyle/>
                    <a:p>
                      <a:endParaRPr lang="ru-RU" dirty="0"/>
                    </a:p>
                  </a:txBody>
                  <a:tcPr/>
                </a:tc>
                <a:tc hMerge="1">
                  <a:txBody>
                    <a:bodyPr/>
                    <a:lstStyle/>
                    <a:p>
                      <a:endParaRPr lang="ru-RU" dirty="0"/>
                    </a:p>
                  </a:txBody>
                  <a:tcPr/>
                </a:tc>
                <a:extLst>
                  <a:ext uri="{0D108BD9-81ED-4DB2-BD59-A6C34878D82A}">
                    <a16:rowId xmlns:a16="http://schemas.microsoft.com/office/drawing/2014/main" val="2945490886"/>
                  </a:ext>
                </a:extLst>
              </a:tr>
              <a:tr h="3016505">
                <a:tc>
                  <a:txBody>
                    <a:bodyPr/>
                    <a:lstStyle/>
                    <a:p>
                      <a:pPr algn="ctr"/>
                      <a:r>
                        <a:rPr lang="ru-RU" sz="1800" kern="1200" dirty="0" smtClean="0">
                          <a:solidFill>
                            <a:schemeClr val="dk1"/>
                          </a:solidFill>
                          <a:effectLst/>
                          <a:latin typeface="+mn-lt"/>
                          <a:ea typeface="+mn-ea"/>
                          <a:cs typeface="+mn-cs"/>
                        </a:rPr>
                        <a:t>организация дополнительного профессионального образования медицинских работников по программам повышения квалификации</a:t>
                      </a:r>
                      <a:endParaRPr lang="ru-RU" dirty="0"/>
                    </a:p>
                  </a:txBody>
                  <a:tcPr/>
                </a:tc>
                <a:tc>
                  <a:txBody>
                    <a:bodyPr/>
                    <a:lstStyle/>
                    <a:p>
                      <a:pPr algn="ctr"/>
                      <a:r>
                        <a:rPr lang="ru-RU" sz="1800" kern="1200" dirty="0" smtClean="0">
                          <a:solidFill>
                            <a:schemeClr val="dk1"/>
                          </a:solidFill>
                          <a:effectLst/>
                          <a:latin typeface="+mn-lt"/>
                          <a:ea typeface="+mn-ea"/>
                          <a:cs typeface="+mn-cs"/>
                        </a:rPr>
                        <a:t> приобретение медицинского оборудования</a:t>
                      </a:r>
                      <a:endParaRPr lang="ru-RU" dirty="0"/>
                    </a:p>
                  </a:txBody>
                  <a:tcPr/>
                </a:tc>
                <a:tc>
                  <a:txBody>
                    <a:bodyPr/>
                    <a:lstStyle/>
                    <a:p>
                      <a:pPr algn="ctr"/>
                      <a:r>
                        <a:rPr lang="ru-RU" sz="1800" kern="1200" dirty="0" smtClean="0">
                          <a:solidFill>
                            <a:schemeClr val="dk1"/>
                          </a:solidFill>
                          <a:effectLst/>
                          <a:latin typeface="+mn-lt"/>
                          <a:ea typeface="+mn-ea"/>
                          <a:cs typeface="+mn-cs"/>
                        </a:rPr>
                        <a:t>проведение ремонта медицинского оборудования</a:t>
                      </a:r>
                      <a:endParaRPr lang="ru-RU" dirty="0"/>
                    </a:p>
                  </a:txBody>
                  <a:tcPr/>
                </a:tc>
                <a:extLst>
                  <a:ext uri="{0D108BD9-81ED-4DB2-BD59-A6C34878D82A}">
                    <a16:rowId xmlns:a16="http://schemas.microsoft.com/office/drawing/2014/main" val="2641408176"/>
                  </a:ext>
                </a:extLst>
              </a:tr>
              <a:tr h="92876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800" b="1" kern="1200" dirty="0" smtClean="0">
                          <a:solidFill>
                            <a:schemeClr val="dk1"/>
                          </a:solidFill>
                          <a:effectLst/>
                          <a:latin typeface="+mn-lt"/>
                          <a:ea typeface="+mn-ea"/>
                          <a:cs typeface="+mn-cs"/>
                        </a:rPr>
                        <a:t>2 138,5</a:t>
                      </a:r>
                    </a:p>
                    <a:p>
                      <a:pPr marL="0" marR="0" indent="0" algn="ctr" defTabSz="914400" rtl="0" eaLnBrk="1" fontAlgn="auto" latinLnBrk="0" hangingPunct="1">
                        <a:lnSpc>
                          <a:spcPct val="100000"/>
                        </a:lnSpc>
                        <a:spcBef>
                          <a:spcPts val="0"/>
                        </a:spcBef>
                        <a:spcAft>
                          <a:spcPts val="0"/>
                        </a:spcAft>
                        <a:buClrTx/>
                        <a:buSzTx/>
                        <a:buFontTx/>
                        <a:buNone/>
                        <a:tabLst/>
                        <a:defRPr/>
                      </a:pPr>
                      <a:r>
                        <a:rPr lang="ru-RU" sz="1800" b="1" kern="1200" dirty="0" smtClean="0">
                          <a:solidFill>
                            <a:schemeClr val="dk1"/>
                          </a:solidFill>
                          <a:effectLst/>
                          <a:latin typeface="+mn-lt"/>
                          <a:ea typeface="+mn-ea"/>
                          <a:cs typeface="+mn-cs"/>
                        </a:rPr>
                        <a:t> тыс. рублей</a:t>
                      </a:r>
                      <a:endParaRPr lang="ru-RU" b="1" dirty="0" smtClean="0"/>
                    </a:p>
                    <a:p>
                      <a:pPr algn="ctr"/>
                      <a:endParaRPr lang="ru-RU" b="1" dirty="0"/>
                    </a:p>
                  </a:txBody>
                  <a:tcPr/>
                </a:tc>
                <a:tc>
                  <a:txBody>
                    <a:bodyPr/>
                    <a:lstStyle/>
                    <a:p>
                      <a:pPr algn="ctr"/>
                      <a:r>
                        <a:rPr lang="ru-RU" sz="1800" b="1" kern="1200" dirty="0" smtClean="0">
                          <a:solidFill>
                            <a:schemeClr val="dk1"/>
                          </a:solidFill>
                          <a:effectLst/>
                          <a:latin typeface="+mn-lt"/>
                          <a:ea typeface="+mn-ea"/>
                          <a:cs typeface="+mn-cs"/>
                        </a:rPr>
                        <a:t>26 186,2</a:t>
                      </a:r>
                    </a:p>
                    <a:p>
                      <a:pPr algn="ctr"/>
                      <a:r>
                        <a:rPr lang="ru-RU" sz="1800" b="1" kern="1200" dirty="0" smtClean="0">
                          <a:solidFill>
                            <a:schemeClr val="dk1"/>
                          </a:solidFill>
                          <a:effectLst/>
                          <a:latin typeface="+mn-lt"/>
                          <a:ea typeface="+mn-ea"/>
                          <a:cs typeface="+mn-cs"/>
                        </a:rPr>
                        <a:t> тыс. рублей</a:t>
                      </a:r>
                      <a:endParaRPr lang="ru-RU" b="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800" b="1" kern="1200" dirty="0" smtClean="0">
                          <a:solidFill>
                            <a:schemeClr val="dk1"/>
                          </a:solidFill>
                          <a:effectLst/>
                          <a:latin typeface="+mn-lt"/>
                          <a:ea typeface="+mn-ea"/>
                          <a:cs typeface="+mn-cs"/>
                        </a:rPr>
                        <a:t>не предусмотрено</a:t>
                      </a:r>
                      <a:endParaRPr lang="ru-RU" b="1" dirty="0" smtClean="0"/>
                    </a:p>
                    <a:p>
                      <a:pPr algn="ctr"/>
                      <a:endParaRPr lang="ru-RU" b="1" dirty="0"/>
                    </a:p>
                  </a:txBody>
                  <a:tcPr/>
                </a:tc>
                <a:extLst>
                  <a:ext uri="{0D108BD9-81ED-4DB2-BD59-A6C34878D82A}">
                    <a16:rowId xmlns:a16="http://schemas.microsoft.com/office/drawing/2014/main" val="2292991809"/>
                  </a:ext>
                </a:extLst>
              </a:tr>
            </a:tbl>
          </a:graphicData>
        </a:graphic>
      </p:graphicFrame>
    </p:spTree>
    <p:extLst>
      <p:ext uri="{BB962C8B-B14F-4D97-AF65-F5344CB8AC3E}">
        <p14:creationId xmlns:p14="http://schemas.microsoft.com/office/powerpoint/2010/main" val="392935359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сполнительная">
  <a:themeElements>
    <a:clrScheme name="Исполнительная">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Исполнительная">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Исполнитель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2713</TotalTime>
  <Words>1144</Words>
  <Application>Microsoft Office PowerPoint</Application>
  <PresentationFormat>Экран (4:3)</PresentationFormat>
  <Paragraphs>223</Paragraphs>
  <Slides>11</Slides>
  <Notes>1</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11</vt:i4>
      </vt:variant>
    </vt:vector>
  </HeadingPairs>
  <TitlesOfParts>
    <vt:vector size="19" baseType="lpstr">
      <vt:lpstr>Arial</vt:lpstr>
      <vt:lpstr>Calibri</vt:lpstr>
      <vt:lpstr>Century Gothic</vt:lpstr>
      <vt:lpstr>Courier New</vt:lpstr>
      <vt:lpstr>Monotype Corsiva</vt:lpstr>
      <vt:lpstr>Palatino Linotype</vt:lpstr>
      <vt:lpstr>Times New Roman</vt:lpstr>
      <vt:lpstr>Исполнительная</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N N. K</cp:lastModifiedBy>
  <cp:revision>56</cp:revision>
  <cp:lastPrinted>2022-03-25T17:51:27Z</cp:lastPrinted>
  <dcterms:created xsi:type="dcterms:W3CDTF">2022-02-03T13:53:05Z</dcterms:created>
  <dcterms:modified xsi:type="dcterms:W3CDTF">2022-04-05T07:53:52Z</dcterms:modified>
</cp:coreProperties>
</file>