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4" r:id="rId2"/>
    <p:sldId id="265" r:id="rId3"/>
    <p:sldId id="266" r:id="rId4"/>
    <p:sldId id="267" r:id="rId5"/>
    <p:sldId id="262" r:id="rId6"/>
    <p:sldId id="269" r:id="rId7"/>
    <p:sldId id="270" r:id="rId8"/>
    <p:sldId id="273" r:id="rId9"/>
    <p:sldId id="271" r:id="rId10"/>
    <p:sldId id="272" r:id="rId11"/>
    <p:sldId id="268" r:id="rId12"/>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6E347F-2B18-4834-806A-D5F6AD055184}"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ru-RU"/>
        </a:p>
      </dgm:t>
    </dgm:pt>
    <dgm:pt modelId="{9471DDCA-ED99-4BC7-AB50-61F1322F4EAC}">
      <dgm:prSet custT="1"/>
      <dgm:spPr/>
      <dgm:t>
        <a:bodyPr/>
        <a:lstStyle/>
        <a:p>
          <a:pPr rtl="0"/>
          <a:r>
            <a:rPr lang="ru-RU" sz="1400" dirty="0" smtClean="0"/>
            <a:t>расчеты за медицинскую помощь, оказанную за пределами республики лицам, застрахованным по обязательному медицинскому страхованию в Кабардино-Балкарской Республике – 832 953 400,00 рублей (источник формирования – субвенции из бюджета Федерального фонда)</a:t>
          </a:r>
          <a:endParaRPr lang="ru-RU" sz="1400" dirty="0">
            <a:solidFill>
              <a:schemeClr val="accent5">
                <a:lumMod val="50000"/>
              </a:schemeClr>
            </a:solidFill>
          </a:endParaRPr>
        </a:p>
      </dgm:t>
    </dgm:pt>
    <dgm:pt modelId="{98DD84FF-4D2B-4E82-B919-6FDD222DBAFA}" type="parTrans" cxnId="{B2A9E648-C0B2-4164-8DD2-7A994AA8E74B}">
      <dgm:prSet/>
      <dgm:spPr/>
      <dgm:t>
        <a:bodyPr/>
        <a:lstStyle/>
        <a:p>
          <a:endParaRPr lang="ru-RU"/>
        </a:p>
      </dgm:t>
    </dgm:pt>
    <dgm:pt modelId="{FC4C1EF1-9956-4EF7-AC63-ECDFFACC246D}" type="sibTrans" cxnId="{B2A9E648-C0B2-4164-8DD2-7A994AA8E74B}">
      <dgm:prSet/>
      <dgm:spPr/>
      <dgm:t>
        <a:bodyPr/>
        <a:lstStyle/>
        <a:p>
          <a:endParaRPr lang="ru-RU"/>
        </a:p>
      </dgm:t>
    </dgm:pt>
    <dgm:pt modelId="{F4521852-4001-4516-AE8A-9BB8981C1E1D}">
      <dgm:prSet custT="1"/>
      <dgm:spPr/>
      <dgm:t>
        <a:bodyPr/>
        <a:lstStyle/>
        <a:p>
          <a:pPr rtl="0"/>
          <a:r>
            <a:rPr lang="ru-RU" sz="1400" dirty="0" smtClean="0"/>
            <a:t>расчеты за медицинскую помощь, оказанную медицинскими организациями Кабардино-Балкарской Республики лицам, застрахованным по обязательному медицинскому страхованию в других субъектах Российской Федерации - 520 900 000,00 рублей (источник формирования – за счет средств межбюджетных трансфертов, поступающих от ТФОМС других субъектов)</a:t>
          </a:r>
          <a:endParaRPr lang="ru-RU" sz="1400" dirty="0">
            <a:solidFill>
              <a:schemeClr val="accent5">
                <a:lumMod val="50000"/>
              </a:schemeClr>
            </a:solidFill>
          </a:endParaRPr>
        </a:p>
      </dgm:t>
    </dgm:pt>
    <dgm:pt modelId="{F0780B25-ABFF-43A0-A426-34E4B02B5CC8}" type="parTrans" cxnId="{9821E2E7-D865-477B-B1BC-0308EE7DAE62}">
      <dgm:prSet/>
      <dgm:spPr/>
      <dgm:t>
        <a:bodyPr/>
        <a:lstStyle/>
        <a:p>
          <a:endParaRPr lang="ru-RU"/>
        </a:p>
      </dgm:t>
    </dgm:pt>
    <dgm:pt modelId="{998B1CC0-F6CB-438F-84F0-2DA14DBF25F2}" type="sibTrans" cxnId="{9821E2E7-D865-477B-B1BC-0308EE7DAE62}">
      <dgm:prSet/>
      <dgm:spPr/>
      <dgm:t>
        <a:bodyPr/>
        <a:lstStyle/>
        <a:p>
          <a:endParaRPr lang="ru-RU"/>
        </a:p>
      </dgm:t>
    </dgm:pt>
    <dgm:pt modelId="{79FC566B-1A83-4EDC-9864-37BA2CAFF9BA}">
      <dgm:prSet custT="1"/>
      <dgm:spPr/>
      <dgm:t>
        <a:bodyPr/>
        <a:lstStyle/>
        <a:p>
          <a:pPr rtl="0"/>
          <a:r>
            <a:rPr lang="ru-RU" sz="1400" dirty="0" smtClean="0"/>
            <a:t>финансовое обеспечения мероприятий 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оборудования – 30 319 300,00 рублей (источник формирования – за счет средств от применения санкций к медицинским организациям за нарушения, выявленные при проведении контроля объемов, сроков, качества и условий предоставления медицинской помощи, в размере, установленном ч.6.3 ст.26 Федерального закона от 29.11.2010 № 326-ФЗ)</a:t>
          </a:r>
          <a:endParaRPr lang="ru-RU" sz="1400" dirty="0" smtClean="0">
            <a:solidFill>
              <a:schemeClr val="accent5">
                <a:lumMod val="50000"/>
              </a:schemeClr>
            </a:solidFill>
          </a:endParaRPr>
        </a:p>
      </dgm:t>
    </dgm:pt>
    <dgm:pt modelId="{C5B4E95C-39A0-4C88-9336-B67E6A42ADC1}" type="parTrans" cxnId="{F313BA58-AF0E-4E98-8EBB-4EBE693DBDDD}">
      <dgm:prSet/>
      <dgm:spPr/>
      <dgm:t>
        <a:bodyPr/>
        <a:lstStyle/>
        <a:p>
          <a:endParaRPr lang="ru-RU"/>
        </a:p>
      </dgm:t>
    </dgm:pt>
    <dgm:pt modelId="{A45C235B-33F2-4230-934C-37C92343FF8B}" type="sibTrans" cxnId="{F313BA58-AF0E-4E98-8EBB-4EBE693DBDDD}">
      <dgm:prSet/>
      <dgm:spPr/>
      <dgm:t>
        <a:bodyPr/>
        <a:lstStyle/>
        <a:p>
          <a:endParaRPr lang="ru-RU"/>
        </a:p>
      </dgm:t>
    </dgm:pt>
    <dgm:pt modelId="{D03FB4BA-9603-4D6D-96C3-B21FFE6CE9A3}">
      <dgm:prSet custT="1"/>
      <dgm:spPr/>
      <dgm:t>
        <a:bodyPr/>
        <a:lstStyle/>
        <a:p>
          <a:pPr rtl="0"/>
          <a:r>
            <a:rPr lang="ru-RU" sz="1400" dirty="0" smtClean="0"/>
            <a:t>софинансирование расходов медицинских организаций на оплату труда врачей и среднего медицинского персонала – 32 701 400,00 рублей (межбюджетные трансферты на финансовое обеспечение формирования нормированного страхового запаса территориального фонда обязательного медицинского страхования)</a:t>
          </a:r>
          <a:endParaRPr lang="ru-RU" sz="1400" dirty="0">
            <a:solidFill>
              <a:schemeClr val="accent5">
                <a:lumMod val="50000"/>
              </a:schemeClr>
            </a:solidFill>
          </a:endParaRPr>
        </a:p>
      </dgm:t>
    </dgm:pt>
    <dgm:pt modelId="{F5D9157D-F923-4D17-BC0F-8AD80D99743A}" type="parTrans" cxnId="{8EF20B7F-4007-4B57-9A3A-2595702E9624}">
      <dgm:prSet/>
      <dgm:spPr/>
      <dgm:t>
        <a:bodyPr/>
        <a:lstStyle/>
        <a:p>
          <a:endParaRPr lang="ru-RU"/>
        </a:p>
      </dgm:t>
    </dgm:pt>
    <dgm:pt modelId="{E02FD46E-4B9A-4114-B132-4073C1791831}" type="sibTrans" cxnId="{8EF20B7F-4007-4B57-9A3A-2595702E9624}">
      <dgm:prSet/>
      <dgm:spPr/>
      <dgm:t>
        <a:bodyPr/>
        <a:lstStyle/>
        <a:p>
          <a:endParaRPr lang="ru-RU"/>
        </a:p>
      </dgm:t>
    </dgm:pt>
    <dgm:pt modelId="{894171ED-1E65-4A42-9542-0D72BDB733E6}" type="pres">
      <dgm:prSet presAssocID="{A36E347F-2B18-4834-806A-D5F6AD055184}" presName="Name0" presStyleCnt="0">
        <dgm:presLayoutVars>
          <dgm:chPref val="3"/>
          <dgm:dir/>
          <dgm:animLvl val="lvl"/>
          <dgm:resizeHandles/>
        </dgm:presLayoutVars>
      </dgm:prSet>
      <dgm:spPr/>
      <dgm:t>
        <a:bodyPr/>
        <a:lstStyle/>
        <a:p>
          <a:endParaRPr lang="ru-RU"/>
        </a:p>
      </dgm:t>
    </dgm:pt>
    <dgm:pt modelId="{E9717D63-5266-48B7-A217-F1909A09D962}" type="pres">
      <dgm:prSet presAssocID="{9471DDCA-ED99-4BC7-AB50-61F1322F4EAC}" presName="horFlow" presStyleCnt="0"/>
      <dgm:spPr/>
    </dgm:pt>
    <dgm:pt modelId="{19AA3483-6247-420C-A307-8797F39D772E}" type="pres">
      <dgm:prSet presAssocID="{9471DDCA-ED99-4BC7-AB50-61F1322F4EAC}" presName="bigChev" presStyleLbl="node1" presStyleIdx="0" presStyleCnt="4" custScaleX="446187" custScaleY="145826"/>
      <dgm:spPr/>
      <dgm:t>
        <a:bodyPr/>
        <a:lstStyle/>
        <a:p>
          <a:endParaRPr lang="ru-RU"/>
        </a:p>
      </dgm:t>
    </dgm:pt>
    <dgm:pt modelId="{3D341E12-737B-411D-8125-DBD9C4329F0D}" type="pres">
      <dgm:prSet presAssocID="{9471DDCA-ED99-4BC7-AB50-61F1322F4EAC}" presName="vSp" presStyleCnt="0"/>
      <dgm:spPr/>
    </dgm:pt>
    <dgm:pt modelId="{F07C8879-19A9-4628-BBA3-4759B57261CA}" type="pres">
      <dgm:prSet presAssocID="{F4521852-4001-4516-AE8A-9BB8981C1E1D}" presName="horFlow" presStyleCnt="0"/>
      <dgm:spPr/>
    </dgm:pt>
    <dgm:pt modelId="{322C0674-40EC-4A41-9D91-9BCF74132B71}" type="pres">
      <dgm:prSet presAssocID="{F4521852-4001-4516-AE8A-9BB8981C1E1D}" presName="bigChev" presStyleLbl="node1" presStyleIdx="1" presStyleCnt="4" custScaleX="445702" custScaleY="159040" custLinFactNeighborX="0" custLinFactNeighborY="-2548"/>
      <dgm:spPr/>
      <dgm:t>
        <a:bodyPr/>
        <a:lstStyle/>
        <a:p>
          <a:endParaRPr lang="ru-RU"/>
        </a:p>
      </dgm:t>
    </dgm:pt>
    <dgm:pt modelId="{4FF7B2A7-89ED-4AB6-8604-E400468F816F}" type="pres">
      <dgm:prSet presAssocID="{F4521852-4001-4516-AE8A-9BB8981C1E1D}" presName="vSp" presStyleCnt="0"/>
      <dgm:spPr/>
    </dgm:pt>
    <dgm:pt modelId="{50F27FBA-A6E3-4AC7-9625-F068A99B8890}" type="pres">
      <dgm:prSet presAssocID="{79FC566B-1A83-4EDC-9864-37BA2CAFF9BA}" presName="horFlow" presStyleCnt="0"/>
      <dgm:spPr/>
    </dgm:pt>
    <dgm:pt modelId="{05C922F8-E1D4-491D-99BE-402BE363ABD8}" type="pres">
      <dgm:prSet presAssocID="{79FC566B-1A83-4EDC-9864-37BA2CAFF9BA}" presName="bigChev" presStyleLbl="node1" presStyleIdx="2" presStyleCnt="4" custScaleX="446187" custScaleY="220024"/>
      <dgm:spPr/>
      <dgm:t>
        <a:bodyPr/>
        <a:lstStyle/>
        <a:p>
          <a:endParaRPr lang="ru-RU"/>
        </a:p>
      </dgm:t>
    </dgm:pt>
    <dgm:pt modelId="{FEEE9CE3-8E7C-4EF0-9804-1EDE4DFC822B}" type="pres">
      <dgm:prSet presAssocID="{79FC566B-1A83-4EDC-9864-37BA2CAFF9BA}" presName="vSp" presStyleCnt="0"/>
      <dgm:spPr/>
    </dgm:pt>
    <dgm:pt modelId="{5BD623EF-121C-46F6-AD0F-F484318253FA}" type="pres">
      <dgm:prSet presAssocID="{D03FB4BA-9603-4D6D-96C3-B21FFE6CE9A3}" presName="horFlow" presStyleCnt="0"/>
      <dgm:spPr/>
    </dgm:pt>
    <dgm:pt modelId="{704F9064-D1C2-45F5-B50E-C5AB496782FE}" type="pres">
      <dgm:prSet presAssocID="{D03FB4BA-9603-4D6D-96C3-B21FFE6CE9A3}" presName="bigChev" presStyleLbl="node1" presStyleIdx="3" presStyleCnt="4" custScaleX="446187" custScaleY="117642"/>
      <dgm:spPr/>
      <dgm:t>
        <a:bodyPr/>
        <a:lstStyle/>
        <a:p>
          <a:endParaRPr lang="ru-RU"/>
        </a:p>
      </dgm:t>
    </dgm:pt>
  </dgm:ptLst>
  <dgm:cxnLst>
    <dgm:cxn modelId="{0090B153-EFDB-4193-AFE0-56306B3B2635}" type="presOf" srcId="{D03FB4BA-9603-4D6D-96C3-B21FFE6CE9A3}" destId="{704F9064-D1C2-45F5-B50E-C5AB496782FE}" srcOrd="0" destOrd="0" presId="urn:microsoft.com/office/officeart/2005/8/layout/lProcess3"/>
    <dgm:cxn modelId="{108283BC-B90A-4F14-A153-E11C6A3A581B}" type="presOf" srcId="{9471DDCA-ED99-4BC7-AB50-61F1322F4EAC}" destId="{19AA3483-6247-420C-A307-8797F39D772E}" srcOrd="0" destOrd="0" presId="urn:microsoft.com/office/officeart/2005/8/layout/lProcess3"/>
    <dgm:cxn modelId="{BF145026-3578-4C81-9855-E11CAB030216}" type="presOf" srcId="{A36E347F-2B18-4834-806A-D5F6AD055184}" destId="{894171ED-1E65-4A42-9542-0D72BDB733E6}" srcOrd="0" destOrd="0" presId="urn:microsoft.com/office/officeart/2005/8/layout/lProcess3"/>
    <dgm:cxn modelId="{D67FF01D-DB88-46CE-B664-41C157FA3F07}" type="presOf" srcId="{F4521852-4001-4516-AE8A-9BB8981C1E1D}" destId="{322C0674-40EC-4A41-9D91-9BCF74132B71}" srcOrd="0" destOrd="0" presId="urn:microsoft.com/office/officeart/2005/8/layout/lProcess3"/>
    <dgm:cxn modelId="{8EF20B7F-4007-4B57-9A3A-2595702E9624}" srcId="{A36E347F-2B18-4834-806A-D5F6AD055184}" destId="{D03FB4BA-9603-4D6D-96C3-B21FFE6CE9A3}" srcOrd="3" destOrd="0" parTransId="{F5D9157D-F923-4D17-BC0F-8AD80D99743A}" sibTransId="{E02FD46E-4B9A-4114-B132-4073C1791831}"/>
    <dgm:cxn modelId="{B2A9E648-C0B2-4164-8DD2-7A994AA8E74B}" srcId="{A36E347F-2B18-4834-806A-D5F6AD055184}" destId="{9471DDCA-ED99-4BC7-AB50-61F1322F4EAC}" srcOrd="0" destOrd="0" parTransId="{98DD84FF-4D2B-4E82-B919-6FDD222DBAFA}" sibTransId="{FC4C1EF1-9956-4EF7-AC63-ECDFFACC246D}"/>
    <dgm:cxn modelId="{9821E2E7-D865-477B-B1BC-0308EE7DAE62}" srcId="{A36E347F-2B18-4834-806A-D5F6AD055184}" destId="{F4521852-4001-4516-AE8A-9BB8981C1E1D}" srcOrd="1" destOrd="0" parTransId="{F0780B25-ABFF-43A0-A426-34E4B02B5CC8}" sibTransId="{998B1CC0-F6CB-438F-84F0-2DA14DBF25F2}"/>
    <dgm:cxn modelId="{99BEAB71-134B-4AFF-A29B-80E3E5B535BB}" type="presOf" srcId="{79FC566B-1A83-4EDC-9864-37BA2CAFF9BA}" destId="{05C922F8-E1D4-491D-99BE-402BE363ABD8}" srcOrd="0" destOrd="0" presId="urn:microsoft.com/office/officeart/2005/8/layout/lProcess3"/>
    <dgm:cxn modelId="{F313BA58-AF0E-4E98-8EBB-4EBE693DBDDD}" srcId="{A36E347F-2B18-4834-806A-D5F6AD055184}" destId="{79FC566B-1A83-4EDC-9864-37BA2CAFF9BA}" srcOrd="2" destOrd="0" parTransId="{C5B4E95C-39A0-4C88-9336-B67E6A42ADC1}" sibTransId="{A45C235B-33F2-4230-934C-37C92343FF8B}"/>
    <dgm:cxn modelId="{E76C1D5B-6C10-43EA-BCB1-7CA0EFC0CC71}" type="presParOf" srcId="{894171ED-1E65-4A42-9542-0D72BDB733E6}" destId="{E9717D63-5266-48B7-A217-F1909A09D962}" srcOrd="0" destOrd="0" presId="urn:microsoft.com/office/officeart/2005/8/layout/lProcess3"/>
    <dgm:cxn modelId="{BC41875D-9601-43F6-B918-D23CBC7DC059}" type="presParOf" srcId="{E9717D63-5266-48B7-A217-F1909A09D962}" destId="{19AA3483-6247-420C-A307-8797F39D772E}" srcOrd="0" destOrd="0" presId="urn:microsoft.com/office/officeart/2005/8/layout/lProcess3"/>
    <dgm:cxn modelId="{E065F98E-1777-4DFE-B4B6-89530007C4E5}" type="presParOf" srcId="{894171ED-1E65-4A42-9542-0D72BDB733E6}" destId="{3D341E12-737B-411D-8125-DBD9C4329F0D}" srcOrd="1" destOrd="0" presId="urn:microsoft.com/office/officeart/2005/8/layout/lProcess3"/>
    <dgm:cxn modelId="{E980A80B-5C6C-462C-AC92-E4946AA595D1}" type="presParOf" srcId="{894171ED-1E65-4A42-9542-0D72BDB733E6}" destId="{F07C8879-19A9-4628-BBA3-4759B57261CA}" srcOrd="2" destOrd="0" presId="urn:microsoft.com/office/officeart/2005/8/layout/lProcess3"/>
    <dgm:cxn modelId="{F813DFB1-4FC8-4685-BD3F-23FDFDC2A648}" type="presParOf" srcId="{F07C8879-19A9-4628-BBA3-4759B57261CA}" destId="{322C0674-40EC-4A41-9D91-9BCF74132B71}" srcOrd="0" destOrd="0" presId="urn:microsoft.com/office/officeart/2005/8/layout/lProcess3"/>
    <dgm:cxn modelId="{454A6AFB-F8C5-4FFD-A264-EF4CCAB87CB1}" type="presParOf" srcId="{894171ED-1E65-4A42-9542-0D72BDB733E6}" destId="{4FF7B2A7-89ED-4AB6-8604-E400468F816F}" srcOrd="3" destOrd="0" presId="urn:microsoft.com/office/officeart/2005/8/layout/lProcess3"/>
    <dgm:cxn modelId="{DCF8E672-394E-47D9-B5FF-0D7BE2F024F9}" type="presParOf" srcId="{894171ED-1E65-4A42-9542-0D72BDB733E6}" destId="{50F27FBA-A6E3-4AC7-9625-F068A99B8890}" srcOrd="4" destOrd="0" presId="urn:microsoft.com/office/officeart/2005/8/layout/lProcess3"/>
    <dgm:cxn modelId="{BC8BBEA3-0AD9-4505-835F-ABA4BBA65609}" type="presParOf" srcId="{50F27FBA-A6E3-4AC7-9625-F068A99B8890}" destId="{05C922F8-E1D4-491D-99BE-402BE363ABD8}" srcOrd="0" destOrd="0" presId="urn:microsoft.com/office/officeart/2005/8/layout/lProcess3"/>
    <dgm:cxn modelId="{1C2F42CE-5882-4199-9034-2C64D0BD6A76}" type="presParOf" srcId="{894171ED-1E65-4A42-9542-0D72BDB733E6}" destId="{FEEE9CE3-8E7C-4EF0-9804-1EDE4DFC822B}" srcOrd="5" destOrd="0" presId="urn:microsoft.com/office/officeart/2005/8/layout/lProcess3"/>
    <dgm:cxn modelId="{91527CB6-601B-43B3-B131-ADB8C94497CD}" type="presParOf" srcId="{894171ED-1E65-4A42-9542-0D72BDB733E6}" destId="{5BD623EF-121C-46F6-AD0F-F484318253FA}" srcOrd="6" destOrd="0" presId="urn:microsoft.com/office/officeart/2005/8/layout/lProcess3"/>
    <dgm:cxn modelId="{77CE265E-6819-495C-B9E4-0DD219045FF5}" type="presParOf" srcId="{5BD623EF-121C-46F6-AD0F-F484318253FA}" destId="{704F9064-D1C2-45F5-B50E-C5AB496782FE}"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87C12A-BDA1-433F-B247-F3663649772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890F211B-0C44-4B1E-9734-732E39CBD53B}">
      <dgm:prSet custT="1"/>
      <dgm:spPr/>
      <dgm:t>
        <a:bodyPr/>
        <a:lstStyle/>
        <a:p>
          <a:pPr algn="ctr" rtl="0"/>
          <a:r>
            <a:rPr lang="ru-RU" sz="1600" b="1" i="1" dirty="0" smtClean="0"/>
            <a:t>Утвержден Законом о бюджете ТФОМС КБР размер</a:t>
          </a:r>
          <a:r>
            <a:rPr lang="ru-RU" sz="1600" b="0" i="0" baseline="0" dirty="0" smtClean="0"/>
            <a:t> </a:t>
          </a:r>
          <a:r>
            <a:rPr lang="ru-RU" sz="1600" b="1" i="1" dirty="0" smtClean="0"/>
            <a:t>НСЗ – 1 416 874,1 тыс. руб., в т. ч.:</a:t>
          </a:r>
          <a:endParaRPr lang="ru-RU" sz="1600" dirty="0"/>
        </a:p>
      </dgm:t>
    </dgm:pt>
    <dgm:pt modelId="{8184483E-3109-4A9D-9F1F-A18184B3E87F}" type="parTrans" cxnId="{4CE05B7F-C994-4D10-A4CF-EB9FC80BCDDD}">
      <dgm:prSet/>
      <dgm:spPr/>
      <dgm:t>
        <a:bodyPr/>
        <a:lstStyle/>
        <a:p>
          <a:endParaRPr lang="ru-RU"/>
        </a:p>
      </dgm:t>
    </dgm:pt>
    <dgm:pt modelId="{260B6367-11ED-4F6B-8F8D-19AFE399C558}" type="sibTrans" cxnId="{4CE05B7F-C994-4D10-A4CF-EB9FC80BCDDD}">
      <dgm:prSet/>
      <dgm:spPr/>
      <dgm:t>
        <a:bodyPr/>
        <a:lstStyle/>
        <a:p>
          <a:endParaRPr lang="ru-RU"/>
        </a:p>
      </dgm:t>
    </dgm:pt>
    <dgm:pt modelId="{AA2F95D5-DF80-467C-9AA4-C004A48F577C}" type="pres">
      <dgm:prSet presAssocID="{A687C12A-BDA1-433F-B247-F3663649772D}" presName="linear" presStyleCnt="0">
        <dgm:presLayoutVars>
          <dgm:animLvl val="lvl"/>
          <dgm:resizeHandles val="exact"/>
        </dgm:presLayoutVars>
      </dgm:prSet>
      <dgm:spPr/>
      <dgm:t>
        <a:bodyPr/>
        <a:lstStyle/>
        <a:p>
          <a:endParaRPr lang="ru-RU"/>
        </a:p>
      </dgm:t>
    </dgm:pt>
    <dgm:pt modelId="{0444D11B-6782-4FD3-B747-4768B1C13AB9}" type="pres">
      <dgm:prSet presAssocID="{890F211B-0C44-4B1E-9734-732E39CBD53B}" presName="parentText" presStyleLbl="node1" presStyleIdx="0" presStyleCnt="1" custScaleY="358902">
        <dgm:presLayoutVars>
          <dgm:chMax val="0"/>
          <dgm:bulletEnabled val="1"/>
        </dgm:presLayoutVars>
      </dgm:prSet>
      <dgm:spPr/>
      <dgm:t>
        <a:bodyPr/>
        <a:lstStyle/>
        <a:p>
          <a:endParaRPr lang="ru-RU"/>
        </a:p>
      </dgm:t>
    </dgm:pt>
  </dgm:ptLst>
  <dgm:cxnLst>
    <dgm:cxn modelId="{4CE05B7F-C994-4D10-A4CF-EB9FC80BCDDD}" srcId="{A687C12A-BDA1-433F-B247-F3663649772D}" destId="{890F211B-0C44-4B1E-9734-732E39CBD53B}" srcOrd="0" destOrd="0" parTransId="{8184483E-3109-4A9D-9F1F-A18184B3E87F}" sibTransId="{260B6367-11ED-4F6B-8F8D-19AFE399C558}"/>
    <dgm:cxn modelId="{EE29BF9F-41F3-4134-B931-CFF477AF4476}" type="presOf" srcId="{890F211B-0C44-4B1E-9734-732E39CBD53B}" destId="{0444D11B-6782-4FD3-B747-4768B1C13AB9}" srcOrd="0" destOrd="0" presId="urn:microsoft.com/office/officeart/2005/8/layout/vList2"/>
    <dgm:cxn modelId="{B7D86324-BDF7-4148-BC6A-8CDC6012C83D}" type="presOf" srcId="{A687C12A-BDA1-433F-B247-F3663649772D}" destId="{AA2F95D5-DF80-467C-9AA4-C004A48F577C}" srcOrd="0" destOrd="0" presId="urn:microsoft.com/office/officeart/2005/8/layout/vList2"/>
    <dgm:cxn modelId="{141CD530-FB6C-45FE-9450-F76A45E109F6}" type="presParOf" srcId="{AA2F95D5-DF80-467C-9AA4-C004A48F577C}" destId="{0444D11B-6782-4FD3-B747-4768B1C13AB9}"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218A278-4D4E-4636-A737-58DEC14A436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ru-RU"/>
        </a:p>
      </dgm:t>
    </dgm:pt>
    <dgm:pt modelId="{910E625C-B9AE-4191-8177-0E467975F574}">
      <dgm:prSet/>
      <dgm:spPr/>
      <dgm:t>
        <a:bodyPr/>
        <a:lstStyle/>
        <a:p>
          <a:pPr rtl="0"/>
          <a:r>
            <a:rPr lang="ru-RU" dirty="0" smtClean="0"/>
            <a:t>расчеты за медицинскую помощь, оказанную за пределами республики лицам, застрахованным по обязательному медицинскому страхованию в Кабардино-Балкарской Республике – 832 </a:t>
          </a:r>
          <a:r>
            <a:rPr lang="ru-RU" dirty="0" smtClean="0"/>
            <a:t>953,4 </a:t>
          </a:r>
          <a:r>
            <a:rPr lang="ru-RU" dirty="0" smtClean="0"/>
            <a:t>тыс. рублей</a:t>
          </a:r>
          <a:endParaRPr lang="ru-RU" dirty="0">
            <a:solidFill>
              <a:schemeClr val="accent5">
                <a:lumMod val="50000"/>
              </a:schemeClr>
            </a:solidFill>
          </a:endParaRPr>
        </a:p>
      </dgm:t>
    </dgm:pt>
    <dgm:pt modelId="{DDFA0078-16DF-44FB-855D-FF995287FD78}" type="parTrans" cxnId="{FD2DDCE8-EF4D-4DC4-A32E-535C785573F2}">
      <dgm:prSet/>
      <dgm:spPr/>
      <dgm:t>
        <a:bodyPr/>
        <a:lstStyle/>
        <a:p>
          <a:endParaRPr lang="ru-RU"/>
        </a:p>
      </dgm:t>
    </dgm:pt>
    <dgm:pt modelId="{3D69247F-4AE0-4986-9863-509A28FB3080}" type="sibTrans" cxnId="{FD2DDCE8-EF4D-4DC4-A32E-535C785573F2}">
      <dgm:prSet/>
      <dgm:spPr/>
      <dgm:t>
        <a:bodyPr/>
        <a:lstStyle/>
        <a:p>
          <a:endParaRPr lang="ru-RU"/>
        </a:p>
      </dgm:t>
    </dgm:pt>
    <dgm:pt modelId="{362B9BA2-4F04-4C68-BFAC-B381113F8A9B}">
      <dgm:prSet/>
      <dgm:spPr/>
      <dgm:t>
        <a:bodyPr/>
        <a:lstStyle/>
        <a:p>
          <a:pPr rtl="0"/>
          <a:r>
            <a:rPr lang="ru-RU" dirty="0" smtClean="0"/>
            <a:t>расчеты за медицинскую помощь, оказанную медицинскими организациями Кабардино-Балкарской Республики лицам, застрахованным по обязательному медицинскому страхованию в других субъектах Российской Федерации – 444 </a:t>
          </a:r>
          <a:r>
            <a:rPr lang="ru-RU" dirty="0" smtClean="0"/>
            <a:t>962,9 </a:t>
          </a:r>
          <a:r>
            <a:rPr lang="ru-RU" dirty="0" smtClean="0"/>
            <a:t>тыс. рублей </a:t>
          </a:r>
          <a:endParaRPr lang="ru-RU" dirty="0">
            <a:solidFill>
              <a:schemeClr val="accent5">
                <a:lumMod val="50000"/>
              </a:schemeClr>
            </a:solidFill>
          </a:endParaRPr>
        </a:p>
      </dgm:t>
    </dgm:pt>
    <dgm:pt modelId="{C88BD282-139E-46C7-94D8-935E5776FF06}" type="parTrans" cxnId="{5C5C52F9-A0FC-4150-80B3-11E13648E7C0}">
      <dgm:prSet/>
      <dgm:spPr/>
      <dgm:t>
        <a:bodyPr/>
        <a:lstStyle/>
        <a:p>
          <a:endParaRPr lang="ru-RU"/>
        </a:p>
      </dgm:t>
    </dgm:pt>
    <dgm:pt modelId="{532BC7F0-9A3D-455B-9F35-56503384A49A}" type="sibTrans" cxnId="{5C5C52F9-A0FC-4150-80B3-11E13648E7C0}">
      <dgm:prSet/>
      <dgm:spPr/>
      <dgm:t>
        <a:bodyPr/>
        <a:lstStyle/>
        <a:p>
          <a:endParaRPr lang="ru-RU"/>
        </a:p>
      </dgm:t>
    </dgm:pt>
    <dgm:pt modelId="{8EDD718A-4E6C-4F5A-9A49-36D9E6C17877}">
      <dgm:prSet/>
      <dgm:spPr/>
      <dgm:t>
        <a:bodyPr/>
        <a:lstStyle/>
        <a:p>
          <a:pPr rtl="0"/>
          <a:r>
            <a:rPr lang="ru-RU" dirty="0" smtClean="0"/>
            <a:t>финансовое обеспечения мероприятий 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оборудования – 20 760,8 тыс. рублей </a:t>
          </a:r>
          <a:endParaRPr lang="ru-RU" dirty="0">
            <a:solidFill>
              <a:schemeClr val="accent5">
                <a:lumMod val="50000"/>
              </a:schemeClr>
            </a:solidFill>
          </a:endParaRPr>
        </a:p>
      </dgm:t>
    </dgm:pt>
    <dgm:pt modelId="{687128B5-FB6F-4985-A774-F9C7626874E4}" type="parTrans" cxnId="{5ADEED6B-97F8-4B1A-B50E-FCE3EF78A0A5}">
      <dgm:prSet/>
      <dgm:spPr/>
      <dgm:t>
        <a:bodyPr/>
        <a:lstStyle/>
        <a:p>
          <a:endParaRPr lang="ru-RU"/>
        </a:p>
      </dgm:t>
    </dgm:pt>
    <dgm:pt modelId="{A3369DF0-1B99-421A-B5FF-15F7F610CFC6}" type="sibTrans" cxnId="{5ADEED6B-97F8-4B1A-B50E-FCE3EF78A0A5}">
      <dgm:prSet/>
      <dgm:spPr/>
      <dgm:t>
        <a:bodyPr/>
        <a:lstStyle/>
        <a:p>
          <a:endParaRPr lang="ru-RU"/>
        </a:p>
      </dgm:t>
    </dgm:pt>
    <dgm:pt modelId="{5E00FE8C-540F-48BB-92C7-6DE8620DFE0F}">
      <dgm:prSet/>
      <dgm:spPr/>
      <dgm:t>
        <a:bodyPr/>
        <a:lstStyle/>
        <a:p>
          <a:pPr rtl="0"/>
          <a:r>
            <a:rPr lang="ru-RU" dirty="0" smtClean="0"/>
            <a:t>софинансирование расходов медицинских организаций на оплату труда врачей и среднего медицинского персонала – 12 357,6 тыс. рублей </a:t>
          </a:r>
          <a:endParaRPr lang="ru-RU" dirty="0">
            <a:solidFill>
              <a:schemeClr val="accent5">
                <a:lumMod val="50000"/>
              </a:schemeClr>
            </a:solidFill>
          </a:endParaRPr>
        </a:p>
      </dgm:t>
    </dgm:pt>
    <dgm:pt modelId="{90E3CD34-60DE-4479-A35B-F0AEF38077E9}" type="parTrans" cxnId="{7A78B9B5-03D2-4758-B872-DE5B40523346}">
      <dgm:prSet/>
      <dgm:spPr/>
      <dgm:t>
        <a:bodyPr/>
        <a:lstStyle/>
        <a:p>
          <a:endParaRPr lang="ru-RU"/>
        </a:p>
      </dgm:t>
    </dgm:pt>
    <dgm:pt modelId="{6CF279AE-7452-48E6-9463-72D27593155B}" type="sibTrans" cxnId="{7A78B9B5-03D2-4758-B872-DE5B40523346}">
      <dgm:prSet/>
      <dgm:spPr/>
      <dgm:t>
        <a:bodyPr/>
        <a:lstStyle/>
        <a:p>
          <a:endParaRPr lang="ru-RU"/>
        </a:p>
      </dgm:t>
    </dgm:pt>
    <dgm:pt modelId="{89055B3D-8109-4260-964D-D98F9D4918F3}" type="pres">
      <dgm:prSet presAssocID="{F218A278-4D4E-4636-A737-58DEC14A4369}" presName="Name0" presStyleCnt="0">
        <dgm:presLayoutVars>
          <dgm:chPref val="3"/>
          <dgm:dir/>
          <dgm:animLvl val="lvl"/>
          <dgm:resizeHandles/>
        </dgm:presLayoutVars>
      </dgm:prSet>
      <dgm:spPr/>
      <dgm:t>
        <a:bodyPr/>
        <a:lstStyle/>
        <a:p>
          <a:endParaRPr lang="ru-RU"/>
        </a:p>
      </dgm:t>
    </dgm:pt>
    <dgm:pt modelId="{15146B66-D0D4-4374-87F3-09F545818D0A}" type="pres">
      <dgm:prSet presAssocID="{910E625C-B9AE-4191-8177-0E467975F574}" presName="horFlow" presStyleCnt="0"/>
      <dgm:spPr/>
    </dgm:pt>
    <dgm:pt modelId="{3818C57F-FBCE-403E-B0F0-46ECA2754187}" type="pres">
      <dgm:prSet presAssocID="{910E625C-B9AE-4191-8177-0E467975F574}" presName="bigChev" presStyleLbl="node1" presStyleIdx="0" presStyleCnt="4" custScaleX="422268" custScaleY="143445"/>
      <dgm:spPr/>
      <dgm:t>
        <a:bodyPr/>
        <a:lstStyle/>
        <a:p>
          <a:endParaRPr lang="ru-RU"/>
        </a:p>
      </dgm:t>
    </dgm:pt>
    <dgm:pt modelId="{AA2C5E5A-7933-4445-89CA-68358B06E2DB}" type="pres">
      <dgm:prSet presAssocID="{910E625C-B9AE-4191-8177-0E467975F574}" presName="vSp" presStyleCnt="0"/>
      <dgm:spPr/>
    </dgm:pt>
    <dgm:pt modelId="{DA4DC58B-3EDB-4CFA-86B6-0963536C566A}" type="pres">
      <dgm:prSet presAssocID="{362B9BA2-4F04-4C68-BFAC-B381113F8A9B}" presName="horFlow" presStyleCnt="0"/>
      <dgm:spPr/>
    </dgm:pt>
    <dgm:pt modelId="{4A33C15B-95B0-4D2A-8B64-0774F1879EF0}" type="pres">
      <dgm:prSet presAssocID="{362B9BA2-4F04-4C68-BFAC-B381113F8A9B}" presName="bigChev" presStyleLbl="node1" presStyleIdx="1" presStyleCnt="4" custAng="0" custScaleX="422268" custScaleY="135709"/>
      <dgm:spPr/>
      <dgm:t>
        <a:bodyPr/>
        <a:lstStyle/>
        <a:p>
          <a:endParaRPr lang="ru-RU"/>
        </a:p>
      </dgm:t>
    </dgm:pt>
    <dgm:pt modelId="{4C321D22-E2C0-4B94-AE63-D3EF3FB54B21}" type="pres">
      <dgm:prSet presAssocID="{362B9BA2-4F04-4C68-BFAC-B381113F8A9B}" presName="vSp" presStyleCnt="0"/>
      <dgm:spPr/>
    </dgm:pt>
    <dgm:pt modelId="{1638A976-62C4-4A2E-9DF7-67BC3ACF7617}" type="pres">
      <dgm:prSet presAssocID="{8EDD718A-4E6C-4F5A-9A49-36D9E6C17877}" presName="horFlow" presStyleCnt="0"/>
      <dgm:spPr/>
    </dgm:pt>
    <dgm:pt modelId="{9C24ADDE-0B25-46D6-AABA-8F9FE5C5F799}" type="pres">
      <dgm:prSet presAssocID="{8EDD718A-4E6C-4F5A-9A49-36D9E6C17877}" presName="bigChev" presStyleLbl="node1" presStyleIdx="2" presStyleCnt="4" custScaleX="422268" custScaleY="158750"/>
      <dgm:spPr/>
      <dgm:t>
        <a:bodyPr/>
        <a:lstStyle/>
        <a:p>
          <a:endParaRPr lang="ru-RU"/>
        </a:p>
      </dgm:t>
    </dgm:pt>
    <dgm:pt modelId="{F428B1C6-D07F-461F-8CCE-1764D130C784}" type="pres">
      <dgm:prSet presAssocID="{8EDD718A-4E6C-4F5A-9A49-36D9E6C17877}" presName="vSp" presStyleCnt="0"/>
      <dgm:spPr/>
    </dgm:pt>
    <dgm:pt modelId="{4423FBF4-12DA-4A66-A0BA-C57E8425696C}" type="pres">
      <dgm:prSet presAssocID="{5E00FE8C-540F-48BB-92C7-6DE8620DFE0F}" presName="horFlow" presStyleCnt="0"/>
      <dgm:spPr/>
    </dgm:pt>
    <dgm:pt modelId="{33CD991B-9E93-4C47-BE68-7DEC2F06B1E4}" type="pres">
      <dgm:prSet presAssocID="{5E00FE8C-540F-48BB-92C7-6DE8620DFE0F}" presName="bigChev" presStyleLbl="node1" presStyleIdx="3" presStyleCnt="4" custScaleX="422268" custLinFactNeighborY="-4977"/>
      <dgm:spPr/>
      <dgm:t>
        <a:bodyPr/>
        <a:lstStyle/>
        <a:p>
          <a:endParaRPr lang="ru-RU"/>
        </a:p>
      </dgm:t>
    </dgm:pt>
  </dgm:ptLst>
  <dgm:cxnLst>
    <dgm:cxn modelId="{D978D97D-2D33-411A-946C-4FDCFDBB6854}" type="presOf" srcId="{362B9BA2-4F04-4C68-BFAC-B381113F8A9B}" destId="{4A33C15B-95B0-4D2A-8B64-0774F1879EF0}" srcOrd="0" destOrd="0" presId="urn:microsoft.com/office/officeart/2005/8/layout/lProcess3"/>
    <dgm:cxn modelId="{4BD95140-EA61-47A4-8005-8FDC2BDC5451}" type="presOf" srcId="{F218A278-4D4E-4636-A737-58DEC14A4369}" destId="{89055B3D-8109-4260-964D-D98F9D4918F3}" srcOrd="0" destOrd="0" presId="urn:microsoft.com/office/officeart/2005/8/layout/lProcess3"/>
    <dgm:cxn modelId="{5C5C52F9-A0FC-4150-80B3-11E13648E7C0}" srcId="{F218A278-4D4E-4636-A737-58DEC14A4369}" destId="{362B9BA2-4F04-4C68-BFAC-B381113F8A9B}" srcOrd="1" destOrd="0" parTransId="{C88BD282-139E-46C7-94D8-935E5776FF06}" sibTransId="{532BC7F0-9A3D-455B-9F35-56503384A49A}"/>
    <dgm:cxn modelId="{5ADEED6B-97F8-4B1A-B50E-FCE3EF78A0A5}" srcId="{F218A278-4D4E-4636-A737-58DEC14A4369}" destId="{8EDD718A-4E6C-4F5A-9A49-36D9E6C17877}" srcOrd="2" destOrd="0" parTransId="{687128B5-FB6F-4985-A774-F9C7626874E4}" sibTransId="{A3369DF0-1B99-421A-B5FF-15F7F610CFC6}"/>
    <dgm:cxn modelId="{FD2DDCE8-EF4D-4DC4-A32E-535C785573F2}" srcId="{F218A278-4D4E-4636-A737-58DEC14A4369}" destId="{910E625C-B9AE-4191-8177-0E467975F574}" srcOrd="0" destOrd="0" parTransId="{DDFA0078-16DF-44FB-855D-FF995287FD78}" sibTransId="{3D69247F-4AE0-4986-9863-509A28FB3080}"/>
    <dgm:cxn modelId="{076B7806-BDD2-417E-A1E2-871AE39CCC38}" type="presOf" srcId="{910E625C-B9AE-4191-8177-0E467975F574}" destId="{3818C57F-FBCE-403E-B0F0-46ECA2754187}" srcOrd="0" destOrd="0" presId="urn:microsoft.com/office/officeart/2005/8/layout/lProcess3"/>
    <dgm:cxn modelId="{F732FB29-99B5-4554-AB45-CBF1E8C6AEDB}" type="presOf" srcId="{8EDD718A-4E6C-4F5A-9A49-36D9E6C17877}" destId="{9C24ADDE-0B25-46D6-AABA-8F9FE5C5F799}" srcOrd="0" destOrd="0" presId="urn:microsoft.com/office/officeart/2005/8/layout/lProcess3"/>
    <dgm:cxn modelId="{09434485-3B4C-4148-8D05-B94BA912667F}" type="presOf" srcId="{5E00FE8C-540F-48BB-92C7-6DE8620DFE0F}" destId="{33CD991B-9E93-4C47-BE68-7DEC2F06B1E4}" srcOrd="0" destOrd="0" presId="urn:microsoft.com/office/officeart/2005/8/layout/lProcess3"/>
    <dgm:cxn modelId="{7A78B9B5-03D2-4758-B872-DE5B40523346}" srcId="{F218A278-4D4E-4636-A737-58DEC14A4369}" destId="{5E00FE8C-540F-48BB-92C7-6DE8620DFE0F}" srcOrd="3" destOrd="0" parTransId="{90E3CD34-60DE-4479-A35B-F0AEF38077E9}" sibTransId="{6CF279AE-7452-48E6-9463-72D27593155B}"/>
    <dgm:cxn modelId="{4F6BC5CF-428E-4E81-A182-9FC0C9E128CB}" type="presParOf" srcId="{89055B3D-8109-4260-964D-D98F9D4918F3}" destId="{15146B66-D0D4-4374-87F3-09F545818D0A}" srcOrd="0" destOrd="0" presId="urn:microsoft.com/office/officeart/2005/8/layout/lProcess3"/>
    <dgm:cxn modelId="{F57AEC12-8660-40B2-9917-430F33F51855}" type="presParOf" srcId="{15146B66-D0D4-4374-87F3-09F545818D0A}" destId="{3818C57F-FBCE-403E-B0F0-46ECA2754187}" srcOrd="0" destOrd="0" presId="urn:microsoft.com/office/officeart/2005/8/layout/lProcess3"/>
    <dgm:cxn modelId="{51C119C4-4397-4EE8-8019-433C95F974C9}" type="presParOf" srcId="{89055B3D-8109-4260-964D-D98F9D4918F3}" destId="{AA2C5E5A-7933-4445-89CA-68358B06E2DB}" srcOrd="1" destOrd="0" presId="urn:microsoft.com/office/officeart/2005/8/layout/lProcess3"/>
    <dgm:cxn modelId="{00E4C54F-4022-49A3-9816-70B2A02D0CB5}" type="presParOf" srcId="{89055B3D-8109-4260-964D-D98F9D4918F3}" destId="{DA4DC58B-3EDB-4CFA-86B6-0963536C566A}" srcOrd="2" destOrd="0" presId="urn:microsoft.com/office/officeart/2005/8/layout/lProcess3"/>
    <dgm:cxn modelId="{BC2467E2-1D6F-45F5-B285-7EDDF78F1E94}" type="presParOf" srcId="{DA4DC58B-3EDB-4CFA-86B6-0963536C566A}" destId="{4A33C15B-95B0-4D2A-8B64-0774F1879EF0}" srcOrd="0" destOrd="0" presId="urn:microsoft.com/office/officeart/2005/8/layout/lProcess3"/>
    <dgm:cxn modelId="{A59F68A2-1A0E-4379-A1FE-70A8B58E48B4}" type="presParOf" srcId="{89055B3D-8109-4260-964D-D98F9D4918F3}" destId="{4C321D22-E2C0-4B94-AE63-D3EF3FB54B21}" srcOrd="3" destOrd="0" presId="urn:microsoft.com/office/officeart/2005/8/layout/lProcess3"/>
    <dgm:cxn modelId="{3D874122-686E-4F5D-A9EE-6C1C1FAA9875}" type="presParOf" srcId="{89055B3D-8109-4260-964D-D98F9D4918F3}" destId="{1638A976-62C4-4A2E-9DF7-67BC3ACF7617}" srcOrd="4" destOrd="0" presId="urn:microsoft.com/office/officeart/2005/8/layout/lProcess3"/>
    <dgm:cxn modelId="{372F5891-9A24-42A2-886B-3B4F7B6CA027}" type="presParOf" srcId="{1638A976-62C4-4A2E-9DF7-67BC3ACF7617}" destId="{9C24ADDE-0B25-46D6-AABA-8F9FE5C5F799}" srcOrd="0" destOrd="0" presId="urn:microsoft.com/office/officeart/2005/8/layout/lProcess3"/>
    <dgm:cxn modelId="{9A1D0DFF-6A5B-44EF-8712-DF8CAF04D9D5}" type="presParOf" srcId="{89055B3D-8109-4260-964D-D98F9D4918F3}" destId="{F428B1C6-D07F-461F-8CCE-1764D130C784}" srcOrd="5" destOrd="0" presId="urn:microsoft.com/office/officeart/2005/8/layout/lProcess3"/>
    <dgm:cxn modelId="{9DCEA627-8E45-4B92-8BF0-B6E155D7D534}" type="presParOf" srcId="{89055B3D-8109-4260-964D-D98F9D4918F3}" destId="{4423FBF4-12DA-4A66-A0BA-C57E8425696C}" srcOrd="6" destOrd="0" presId="urn:microsoft.com/office/officeart/2005/8/layout/lProcess3"/>
    <dgm:cxn modelId="{B2F0BEC8-DB96-44F3-96C8-AABE1B345F11}" type="presParOf" srcId="{4423FBF4-12DA-4A66-A0BA-C57E8425696C}" destId="{33CD991B-9E93-4C47-BE68-7DEC2F06B1E4}"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192475D-7C8A-4997-B449-D5448292D4A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15583332-1567-4498-91E3-EBA129AC45EE}">
      <dgm:prSet custT="1"/>
      <dgm:spPr/>
      <dgm:t>
        <a:bodyPr/>
        <a:lstStyle/>
        <a:p>
          <a:pPr algn="ctr" rtl="0"/>
          <a:r>
            <a:rPr lang="ru-RU" sz="1600" b="1" i="1" baseline="0" dirty="0" smtClean="0"/>
            <a:t>Израсходовано средств НСЗ ТФОМС КБР 1 311 034 ,7 тыс. руб., в т. ч.:</a:t>
          </a:r>
          <a:endParaRPr lang="ru-RU" sz="1600" dirty="0"/>
        </a:p>
      </dgm:t>
    </dgm:pt>
    <dgm:pt modelId="{263C9ABD-074F-4D60-96F9-54FECEDE113A}" type="parTrans" cxnId="{F3AFFE3C-F6C4-4526-A175-D735FF701CCA}">
      <dgm:prSet/>
      <dgm:spPr/>
      <dgm:t>
        <a:bodyPr/>
        <a:lstStyle/>
        <a:p>
          <a:pPr algn="ctr"/>
          <a:endParaRPr lang="ru-RU"/>
        </a:p>
      </dgm:t>
    </dgm:pt>
    <dgm:pt modelId="{D78CD686-348F-48DB-B732-85172E0EB7D7}" type="sibTrans" cxnId="{F3AFFE3C-F6C4-4526-A175-D735FF701CCA}">
      <dgm:prSet/>
      <dgm:spPr/>
      <dgm:t>
        <a:bodyPr/>
        <a:lstStyle/>
        <a:p>
          <a:pPr algn="ctr"/>
          <a:endParaRPr lang="ru-RU"/>
        </a:p>
      </dgm:t>
    </dgm:pt>
    <dgm:pt modelId="{A3602609-BD23-44DA-A579-9840355A7C57}" type="pres">
      <dgm:prSet presAssocID="{0192475D-7C8A-4997-B449-D5448292D4AA}" presName="linear" presStyleCnt="0">
        <dgm:presLayoutVars>
          <dgm:animLvl val="lvl"/>
          <dgm:resizeHandles val="exact"/>
        </dgm:presLayoutVars>
      </dgm:prSet>
      <dgm:spPr/>
      <dgm:t>
        <a:bodyPr/>
        <a:lstStyle/>
        <a:p>
          <a:endParaRPr lang="ru-RU"/>
        </a:p>
      </dgm:t>
    </dgm:pt>
    <dgm:pt modelId="{A96A6E42-1109-414C-9381-F8A4E86C41EF}" type="pres">
      <dgm:prSet presAssocID="{15583332-1567-4498-91E3-EBA129AC45EE}" presName="parentText" presStyleLbl="node1" presStyleIdx="0" presStyleCnt="1" custScaleY="42783">
        <dgm:presLayoutVars>
          <dgm:chMax val="0"/>
          <dgm:bulletEnabled val="1"/>
        </dgm:presLayoutVars>
      </dgm:prSet>
      <dgm:spPr/>
      <dgm:t>
        <a:bodyPr/>
        <a:lstStyle/>
        <a:p>
          <a:endParaRPr lang="ru-RU"/>
        </a:p>
      </dgm:t>
    </dgm:pt>
  </dgm:ptLst>
  <dgm:cxnLst>
    <dgm:cxn modelId="{F3AFFE3C-F6C4-4526-A175-D735FF701CCA}" srcId="{0192475D-7C8A-4997-B449-D5448292D4AA}" destId="{15583332-1567-4498-91E3-EBA129AC45EE}" srcOrd="0" destOrd="0" parTransId="{263C9ABD-074F-4D60-96F9-54FECEDE113A}" sibTransId="{D78CD686-348F-48DB-B732-85172E0EB7D7}"/>
    <dgm:cxn modelId="{084089D8-D279-41DD-B713-A57905DA923A}" type="presOf" srcId="{0192475D-7C8A-4997-B449-D5448292D4AA}" destId="{A3602609-BD23-44DA-A579-9840355A7C57}" srcOrd="0" destOrd="0" presId="urn:microsoft.com/office/officeart/2005/8/layout/vList2"/>
    <dgm:cxn modelId="{B0B76E58-331A-4316-854B-31EAC07A1F80}" type="presOf" srcId="{15583332-1567-4498-91E3-EBA129AC45EE}" destId="{A96A6E42-1109-414C-9381-F8A4E86C41EF}" srcOrd="0" destOrd="0" presId="urn:microsoft.com/office/officeart/2005/8/layout/vList2"/>
    <dgm:cxn modelId="{68DF1889-E66E-4FB4-98DE-4D55F5852709}" type="presParOf" srcId="{A3602609-BD23-44DA-A579-9840355A7C57}" destId="{A96A6E42-1109-414C-9381-F8A4E86C41EF}"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AA3483-6247-420C-A307-8797F39D772E}">
      <dsp:nvSpPr>
        <dsp:cNvPr id="0" name=""/>
        <dsp:cNvSpPr/>
      </dsp:nvSpPr>
      <dsp:spPr>
        <a:xfrm>
          <a:off x="3" y="114934"/>
          <a:ext cx="8777894" cy="1147541"/>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rtl="0">
            <a:lnSpc>
              <a:spcPct val="90000"/>
            </a:lnSpc>
            <a:spcBef>
              <a:spcPct val="0"/>
            </a:spcBef>
            <a:spcAft>
              <a:spcPct val="35000"/>
            </a:spcAft>
          </a:pPr>
          <a:r>
            <a:rPr lang="ru-RU" sz="1400" kern="1200" dirty="0" smtClean="0"/>
            <a:t>расчеты за медицинскую помощь, оказанную за пределами республики лицам, застрахованным по обязательному медицинскому страхованию в Кабардино-Балкарской Республике – 832 953 400,00 рублей (источник формирования – субвенции из бюджета Федерального фонда)</a:t>
          </a:r>
          <a:endParaRPr lang="ru-RU" sz="1400" kern="1200" dirty="0">
            <a:solidFill>
              <a:schemeClr val="accent5">
                <a:lumMod val="50000"/>
              </a:schemeClr>
            </a:solidFill>
          </a:endParaRPr>
        </a:p>
      </dsp:txBody>
      <dsp:txXfrm>
        <a:off x="573774" y="114934"/>
        <a:ext cx="7630353" cy="1147541"/>
      </dsp:txXfrm>
    </dsp:sp>
    <dsp:sp modelId="{322C0674-40EC-4A41-9D91-9BCF74132B71}">
      <dsp:nvSpPr>
        <dsp:cNvPr id="0" name=""/>
        <dsp:cNvSpPr/>
      </dsp:nvSpPr>
      <dsp:spPr>
        <a:xfrm>
          <a:off x="3" y="1352594"/>
          <a:ext cx="8768353" cy="1251525"/>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rtl="0">
            <a:lnSpc>
              <a:spcPct val="90000"/>
            </a:lnSpc>
            <a:spcBef>
              <a:spcPct val="0"/>
            </a:spcBef>
            <a:spcAft>
              <a:spcPct val="35000"/>
            </a:spcAft>
          </a:pPr>
          <a:r>
            <a:rPr lang="ru-RU" sz="1400" kern="1200" dirty="0" smtClean="0"/>
            <a:t>расчеты за медицинскую помощь, оказанную медицинскими организациями Кабардино-Балкарской Республики лицам, застрахованным по обязательному медицинскому страхованию в других субъектах Российской Федерации - 520 900 000,00 рублей (источник формирования – за счет средств межбюджетных трансфертов, поступающих от ТФОМС других субъектов)</a:t>
          </a:r>
          <a:endParaRPr lang="ru-RU" sz="1400" kern="1200" dirty="0">
            <a:solidFill>
              <a:schemeClr val="accent5">
                <a:lumMod val="50000"/>
              </a:schemeClr>
            </a:solidFill>
          </a:endParaRPr>
        </a:p>
      </dsp:txBody>
      <dsp:txXfrm>
        <a:off x="625766" y="1352594"/>
        <a:ext cx="7516828" cy="1251525"/>
      </dsp:txXfrm>
    </dsp:sp>
    <dsp:sp modelId="{05C922F8-E1D4-491D-99BE-402BE363ABD8}">
      <dsp:nvSpPr>
        <dsp:cNvPr id="0" name=""/>
        <dsp:cNvSpPr/>
      </dsp:nvSpPr>
      <dsp:spPr>
        <a:xfrm>
          <a:off x="3" y="2734341"/>
          <a:ext cx="8777894" cy="1731424"/>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rtl="0">
            <a:lnSpc>
              <a:spcPct val="90000"/>
            </a:lnSpc>
            <a:spcBef>
              <a:spcPct val="0"/>
            </a:spcBef>
            <a:spcAft>
              <a:spcPct val="35000"/>
            </a:spcAft>
          </a:pPr>
          <a:r>
            <a:rPr lang="ru-RU" sz="1400" kern="1200" dirty="0" smtClean="0"/>
            <a:t>финансовое обеспечения мероприятий 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оборудования – 30 319 300,00 рублей (источник формирования – за счет средств от применения санкций к медицинским организациям за нарушения, выявленные при проведении контроля объемов, сроков, качества и условий предоставления медицинской помощи, в размере, установленном ч.6.3 ст.26 Федерального закона от 29.11.2010 № 326-ФЗ)</a:t>
          </a:r>
          <a:endParaRPr lang="ru-RU" sz="1400" kern="1200" dirty="0" smtClean="0">
            <a:solidFill>
              <a:schemeClr val="accent5">
                <a:lumMod val="50000"/>
              </a:schemeClr>
            </a:solidFill>
          </a:endParaRPr>
        </a:p>
      </dsp:txBody>
      <dsp:txXfrm>
        <a:off x="865715" y="2734341"/>
        <a:ext cx="7046470" cy="1731424"/>
      </dsp:txXfrm>
    </dsp:sp>
    <dsp:sp modelId="{704F9064-D1C2-45F5-B50E-C5AB496782FE}">
      <dsp:nvSpPr>
        <dsp:cNvPr id="0" name=""/>
        <dsp:cNvSpPr/>
      </dsp:nvSpPr>
      <dsp:spPr>
        <a:xfrm>
          <a:off x="3" y="4575934"/>
          <a:ext cx="8777894" cy="925754"/>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rtl="0">
            <a:lnSpc>
              <a:spcPct val="90000"/>
            </a:lnSpc>
            <a:spcBef>
              <a:spcPct val="0"/>
            </a:spcBef>
            <a:spcAft>
              <a:spcPct val="35000"/>
            </a:spcAft>
          </a:pPr>
          <a:r>
            <a:rPr lang="ru-RU" sz="1400" kern="1200" dirty="0" smtClean="0"/>
            <a:t>софинансирование расходов медицинских организаций на оплату труда врачей и среднего медицинского персонала – 32 701 400,00 рублей (межбюджетные трансферты на финансовое обеспечение формирования нормированного страхового запаса территориального фонда обязательного медицинского страхования)</a:t>
          </a:r>
          <a:endParaRPr lang="ru-RU" sz="1400" kern="1200" dirty="0">
            <a:solidFill>
              <a:schemeClr val="accent5">
                <a:lumMod val="50000"/>
              </a:schemeClr>
            </a:solidFill>
          </a:endParaRPr>
        </a:p>
      </dsp:txBody>
      <dsp:txXfrm>
        <a:off x="462880" y="4575934"/>
        <a:ext cx="7852140" cy="9257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44D11B-6782-4FD3-B747-4768B1C13AB9}">
      <dsp:nvSpPr>
        <dsp:cNvPr id="0" name=""/>
        <dsp:cNvSpPr/>
      </dsp:nvSpPr>
      <dsp:spPr>
        <a:xfrm>
          <a:off x="0" y="69521"/>
          <a:ext cx="8801230" cy="797060"/>
        </a:xfrm>
        <a:prstGeom prst="round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ru-RU" sz="1600" b="1" i="1" kern="1200" dirty="0" smtClean="0"/>
            <a:t>Утвержден Законом о бюджете ТФОМС КБР размер</a:t>
          </a:r>
          <a:r>
            <a:rPr lang="ru-RU" sz="1600" b="0" i="0" kern="1200" baseline="0" dirty="0" smtClean="0"/>
            <a:t> </a:t>
          </a:r>
          <a:r>
            <a:rPr lang="ru-RU" sz="1600" b="1" i="1" kern="1200" dirty="0" smtClean="0"/>
            <a:t>НСЗ – 1 416 874,1 тыс. руб., в т. ч.:</a:t>
          </a:r>
          <a:endParaRPr lang="ru-RU" sz="1600" kern="1200" dirty="0"/>
        </a:p>
      </dsp:txBody>
      <dsp:txXfrm>
        <a:off x="38909" y="108430"/>
        <a:ext cx="8723412" cy="7192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18C57F-FBCE-403E-B0F0-46ECA2754187}">
      <dsp:nvSpPr>
        <dsp:cNvPr id="0" name=""/>
        <dsp:cNvSpPr/>
      </dsp:nvSpPr>
      <dsp:spPr>
        <a:xfrm>
          <a:off x="0" y="458389"/>
          <a:ext cx="8424613" cy="1144740"/>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dirty="0" smtClean="0"/>
            <a:t>расчеты за медицинскую помощь, оказанную за пределами республики лицам, застрахованным по обязательному медицинскому страхованию в Кабардино-Балкарской Республике – 832 </a:t>
          </a:r>
          <a:r>
            <a:rPr lang="ru-RU" sz="1600" kern="1200" dirty="0" smtClean="0"/>
            <a:t>953,4 </a:t>
          </a:r>
          <a:r>
            <a:rPr lang="ru-RU" sz="1600" kern="1200" dirty="0" smtClean="0"/>
            <a:t>тыс. рублей</a:t>
          </a:r>
          <a:endParaRPr lang="ru-RU" sz="1600" kern="1200" dirty="0">
            <a:solidFill>
              <a:schemeClr val="accent5">
                <a:lumMod val="50000"/>
              </a:schemeClr>
            </a:solidFill>
          </a:endParaRPr>
        </a:p>
      </dsp:txBody>
      <dsp:txXfrm>
        <a:off x="572370" y="458389"/>
        <a:ext cx="7279873" cy="1144740"/>
      </dsp:txXfrm>
    </dsp:sp>
    <dsp:sp modelId="{4A33C15B-95B0-4D2A-8B64-0774F1879EF0}">
      <dsp:nvSpPr>
        <dsp:cNvPr id="0" name=""/>
        <dsp:cNvSpPr/>
      </dsp:nvSpPr>
      <dsp:spPr>
        <a:xfrm>
          <a:off x="0" y="1714855"/>
          <a:ext cx="8424613" cy="1083004"/>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dirty="0" smtClean="0"/>
            <a:t>расчеты за медицинскую помощь, оказанную медицинскими организациями Кабардино-Балкарской Республики лицам, застрахованным по обязательному медицинскому страхованию в других субъектах Российской Федерации – 444 </a:t>
          </a:r>
          <a:r>
            <a:rPr lang="ru-RU" sz="1600" kern="1200" dirty="0" smtClean="0"/>
            <a:t>962,9 </a:t>
          </a:r>
          <a:r>
            <a:rPr lang="ru-RU" sz="1600" kern="1200" dirty="0" smtClean="0"/>
            <a:t>тыс. рублей </a:t>
          </a:r>
          <a:endParaRPr lang="ru-RU" sz="1600" kern="1200" dirty="0">
            <a:solidFill>
              <a:schemeClr val="accent5">
                <a:lumMod val="50000"/>
              </a:schemeClr>
            </a:solidFill>
          </a:endParaRPr>
        </a:p>
      </dsp:txBody>
      <dsp:txXfrm>
        <a:off x="541502" y="1714855"/>
        <a:ext cx="7341609" cy="1083004"/>
      </dsp:txXfrm>
    </dsp:sp>
    <dsp:sp modelId="{9C24ADDE-0B25-46D6-AABA-8F9FE5C5F799}">
      <dsp:nvSpPr>
        <dsp:cNvPr id="0" name=""/>
        <dsp:cNvSpPr/>
      </dsp:nvSpPr>
      <dsp:spPr>
        <a:xfrm>
          <a:off x="0" y="2909585"/>
          <a:ext cx="8424613" cy="1266880"/>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dirty="0" smtClean="0"/>
            <a:t>финансовое обеспечения мероприятий 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оборудования – 20 760,8 тыс. рублей </a:t>
          </a:r>
          <a:endParaRPr lang="ru-RU" sz="1600" kern="1200" dirty="0">
            <a:solidFill>
              <a:schemeClr val="accent5">
                <a:lumMod val="50000"/>
              </a:schemeClr>
            </a:solidFill>
          </a:endParaRPr>
        </a:p>
      </dsp:txBody>
      <dsp:txXfrm>
        <a:off x="633440" y="2909585"/>
        <a:ext cx="7157733" cy="1266880"/>
      </dsp:txXfrm>
    </dsp:sp>
    <dsp:sp modelId="{33CD991B-9E93-4C47-BE68-7DEC2F06B1E4}">
      <dsp:nvSpPr>
        <dsp:cNvPr id="0" name=""/>
        <dsp:cNvSpPr/>
      </dsp:nvSpPr>
      <dsp:spPr>
        <a:xfrm>
          <a:off x="0" y="4248472"/>
          <a:ext cx="8424613" cy="798034"/>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dirty="0" smtClean="0"/>
            <a:t>софинансирование расходов медицинских организаций на оплату труда врачей и среднего медицинского персонала – 12 357,6 тыс. рублей </a:t>
          </a:r>
          <a:endParaRPr lang="ru-RU" sz="1600" kern="1200" dirty="0">
            <a:solidFill>
              <a:schemeClr val="accent5">
                <a:lumMod val="50000"/>
              </a:schemeClr>
            </a:solidFill>
          </a:endParaRPr>
        </a:p>
      </dsp:txBody>
      <dsp:txXfrm>
        <a:off x="399017" y="4248472"/>
        <a:ext cx="7626579" cy="7980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6A6E42-1109-414C-9381-F8A4E86C41EF}">
      <dsp:nvSpPr>
        <dsp:cNvPr id="0" name=""/>
        <dsp:cNvSpPr/>
      </dsp:nvSpPr>
      <dsp:spPr>
        <a:xfrm>
          <a:off x="0" y="27739"/>
          <a:ext cx="8519013" cy="520583"/>
        </a:xfrm>
        <a:prstGeom prst="round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ru-RU" sz="1600" b="1" i="1" kern="1200" baseline="0" dirty="0" smtClean="0"/>
            <a:t>Израсходовано средств НСЗ ТФОМС КБР 1 311 034 ,7 тыс. руб., в т. ч.:</a:t>
          </a:r>
          <a:endParaRPr lang="ru-RU" sz="1600" kern="1200" dirty="0"/>
        </a:p>
      </dsp:txBody>
      <dsp:txXfrm>
        <a:off x="25413" y="53152"/>
        <a:ext cx="8468187" cy="46975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F6DCC1A-E408-493E-B9C2-BC7ACE08FD42}" type="datetimeFigureOut">
              <a:rPr lang="ru-RU" smtClean="0"/>
              <a:t>05.04.2022</a:t>
            </a:fld>
            <a:endParaRPr lang="ru-RU"/>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4C2E88B0-AC00-4A28-9C76-0D093C657AC2}" type="slidenum">
              <a:rPr lang="ru-RU" smtClean="0"/>
              <a:t>‹#›</a:t>
            </a:fld>
            <a:endParaRPr lang="ru-RU"/>
          </a:p>
        </p:txBody>
      </p:sp>
    </p:spTree>
    <p:extLst>
      <p:ext uri="{BB962C8B-B14F-4D97-AF65-F5344CB8AC3E}">
        <p14:creationId xmlns:p14="http://schemas.microsoft.com/office/powerpoint/2010/main" val="1074357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C2E88B0-AC00-4A28-9C76-0D093C657AC2}" type="slidenum">
              <a:rPr lang="ru-RU" smtClean="0"/>
              <a:t>5</a:t>
            </a:fld>
            <a:endParaRPr lang="ru-RU"/>
          </a:p>
        </p:txBody>
      </p:sp>
    </p:spTree>
    <p:extLst>
      <p:ext uri="{BB962C8B-B14F-4D97-AF65-F5344CB8AC3E}">
        <p14:creationId xmlns:p14="http://schemas.microsoft.com/office/powerpoint/2010/main" val="1587547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9DC1726F-0DDD-41F1-A1E3-51D9DEEF5F8D}" type="datetimeFigureOut">
              <a:rPr lang="ru-RU" smtClean="0"/>
              <a:t>05.04.2022</a:t>
            </a:fld>
            <a:endParaRPr lang="ru-RU"/>
          </a:p>
        </p:txBody>
      </p:sp>
      <p:sp>
        <p:nvSpPr>
          <p:cNvPr id="8" name="Slide Number Placeholder 7"/>
          <p:cNvSpPr>
            <a:spLocks noGrp="1"/>
          </p:cNvSpPr>
          <p:nvPr>
            <p:ph type="sldNum" sz="quarter" idx="11"/>
          </p:nvPr>
        </p:nvSpPr>
        <p:spPr/>
        <p:txBody>
          <a:bodyPr/>
          <a:lstStyle/>
          <a:p>
            <a:fld id="{19578ED6-6474-4B7A-9A38-27E77315DB0C}"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DC1726F-0DDD-41F1-A1E3-51D9DEEF5F8D}"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9578ED6-6474-4B7A-9A38-27E77315DB0C}"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DC1726F-0DDD-41F1-A1E3-51D9DEEF5F8D}"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9578ED6-6474-4B7A-9A38-27E77315DB0C}"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p>
            <a:fld id="{9DC1726F-0DDD-41F1-A1E3-51D9DEEF5F8D}"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9578ED6-6474-4B7A-9A38-27E77315DB0C}"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C1726F-0DDD-41F1-A1E3-51D9DEEF5F8D}"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9578ED6-6474-4B7A-9A38-27E77315DB0C}" type="slidenum">
              <a:rPr lang="ru-RU" smtClean="0"/>
              <a:t>‹#›</a:t>
            </a:fld>
            <a:endParaRPr lang="ru-RU"/>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5" name="Date Placeholder 4"/>
          <p:cNvSpPr>
            <a:spLocks noGrp="1"/>
          </p:cNvSpPr>
          <p:nvPr>
            <p:ph type="dt" sz="half" idx="10"/>
          </p:nvPr>
        </p:nvSpPr>
        <p:spPr/>
        <p:txBody>
          <a:bodyPr/>
          <a:lstStyle/>
          <a:p>
            <a:fld id="{9DC1726F-0DDD-41F1-A1E3-51D9DEEF5F8D}" type="datetimeFigureOut">
              <a:rPr lang="ru-RU" smtClean="0"/>
              <a:t>05.04.2022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9578ED6-6474-4B7A-9A38-27E77315DB0C}" type="slidenum">
              <a:rPr lang="ru-RU" smtClean="0"/>
              <a:t>‹#›</a:t>
            </a:fld>
            <a:endParaRPr lang="ru-RU"/>
          </a:p>
        </p:txBody>
      </p:sp>
      <p:sp>
        <p:nvSpPr>
          <p:cNvPr id="9" name="Content Placeholder 8"/>
          <p:cNvSpPr>
            <a:spLocks noGrp="1"/>
          </p:cNvSpPr>
          <p:nvPr>
            <p:ph sz="quarter" idx="13"/>
          </p:nvPr>
        </p:nvSpPr>
        <p:spPr>
          <a:xfrm>
            <a:off x="365760" y="1600200"/>
            <a:ext cx="4041648" cy="45262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9DC1726F-0DDD-41F1-A1E3-51D9DEEF5F8D}" type="datetimeFigureOut">
              <a:rPr lang="ru-RU" smtClean="0"/>
              <a:t>05.04.2022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9578ED6-6474-4B7A-9A38-27E77315DB0C}" type="slidenum">
              <a:rPr lang="ru-RU" smtClean="0"/>
              <a:t>‹#›</a:t>
            </a:fld>
            <a:endParaRPr lang="ru-RU"/>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DC1726F-0DDD-41F1-A1E3-51D9DEEF5F8D}" type="datetimeFigureOut">
              <a:rPr lang="ru-RU" smtClean="0"/>
              <a:t>05.04.2022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9578ED6-6474-4B7A-9A38-27E77315DB0C}"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1726F-0DDD-41F1-A1E3-51D9DEEF5F8D}" type="datetimeFigureOut">
              <a:rPr lang="ru-RU" smtClean="0"/>
              <a:t>05.04.2022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9578ED6-6474-4B7A-9A38-27E77315DB0C}"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C1726F-0DDD-41F1-A1E3-51D9DEEF5F8D}" type="datetimeFigureOut">
              <a:rPr lang="ru-RU" smtClean="0"/>
              <a:t>05.04.2022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9578ED6-6474-4B7A-9A38-27E77315DB0C}"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C1726F-0DDD-41F1-A1E3-51D9DEEF5F8D}" type="datetimeFigureOut">
              <a:rPr lang="ru-RU" smtClean="0"/>
              <a:t>05.04.2022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9578ED6-6474-4B7A-9A38-27E77315DB0C}"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9DC1726F-0DDD-41F1-A1E3-51D9DEEF5F8D}" type="datetimeFigureOut">
              <a:rPr lang="ru-RU" smtClean="0"/>
              <a:t>05.04.2022</a:t>
            </a:fld>
            <a:endParaRPr lang="ru-RU"/>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ru-RU"/>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19578ED6-6474-4B7A-9A38-27E77315DB0C}" type="slidenum">
              <a:rPr lang="ru-RU" smtClean="0"/>
              <a:t>‹#›</a:t>
            </a:fld>
            <a:endParaRPr lang="ru-RU"/>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Layout" Target="../diagrams/layout1.xml"/><Relationship Id="rId7" Type="http://schemas.openxmlformats.org/officeDocument/2006/relationships/image" Target="../media/image3.png"/><Relationship Id="rId12" Type="http://schemas.microsoft.com/office/2007/relationships/diagramDrawing" Target="../diagrams/drawing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openxmlformats.org/officeDocument/2006/relationships/diagramColors" Target="../diagrams/colors2.xml"/><Relationship Id="rId5" Type="http://schemas.openxmlformats.org/officeDocument/2006/relationships/diagramColors" Target="../diagrams/colors1.xml"/><Relationship Id="rId10" Type="http://schemas.openxmlformats.org/officeDocument/2006/relationships/diagramQuickStyle" Target="../diagrams/quickStyle2.xml"/><Relationship Id="rId4" Type="http://schemas.openxmlformats.org/officeDocument/2006/relationships/diagramQuickStyle" Target="../diagrams/quickStyle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8926" y="1951411"/>
            <a:ext cx="8746149" cy="2068259"/>
          </a:xfrm>
          <a:prstGeom prst="rect">
            <a:avLst/>
          </a:prstGeom>
        </p:spPr>
        <p:txBody>
          <a:bodyPr wrap="square">
            <a:spAutoFit/>
          </a:bodyPr>
          <a:lstStyle/>
          <a:p>
            <a:pPr algn="ctr">
              <a:lnSpc>
                <a:spcPct val="107000"/>
              </a:lnSpc>
            </a:pPr>
            <a:r>
              <a:rPr lang="ru-RU" sz="3000" dirty="0">
                <a:latin typeface="Monotype Corsiva" panose="03010101010201010101" pitchFamily="66" charset="0"/>
                <a:ea typeface="Calibri" panose="020F0502020204030204" pitchFamily="34" charset="0"/>
                <a:cs typeface="Calibri" panose="020F0502020204030204" pitchFamily="34" charset="0"/>
              </a:rPr>
              <a:t>Использование средств НСЗ</a:t>
            </a:r>
            <a:endParaRPr lang="ru-RU" sz="3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pPr>
            <a:r>
              <a:rPr lang="ru-RU" sz="3000" dirty="0">
                <a:latin typeface="Monotype Corsiva" panose="03010101010201010101" pitchFamily="66" charset="0"/>
                <a:ea typeface="Calibri" panose="020F0502020204030204" pitchFamily="34" charset="0"/>
                <a:cs typeface="Calibri" panose="020F0502020204030204" pitchFamily="34" charset="0"/>
              </a:rPr>
              <a:t>Территориального фонда ОМС</a:t>
            </a:r>
            <a:endParaRPr lang="ru-RU" sz="3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pPr>
            <a:r>
              <a:rPr lang="ru-RU" sz="3000" dirty="0">
                <a:latin typeface="Monotype Corsiva" panose="03010101010201010101" pitchFamily="66" charset="0"/>
                <a:ea typeface="Calibri" panose="020F0502020204030204" pitchFamily="34" charset="0"/>
                <a:cs typeface="Calibri" panose="020F0502020204030204" pitchFamily="34" charset="0"/>
              </a:rPr>
              <a:t>Кабардино-Балкарской Республики</a:t>
            </a:r>
            <a:endParaRPr lang="ru-RU" sz="3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00"/>
              </a:spcAft>
            </a:pPr>
            <a:r>
              <a:rPr lang="ru-RU" sz="3000" dirty="0">
                <a:latin typeface="Monotype Corsiva" panose="03010101010201010101" pitchFamily="66" charset="0"/>
                <a:ea typeface="Calibri" panose="020F0502020204030204" pitchFamily="34" charset="0"/>
                <a:cs typeface="Times New Roman" panose="02020603050405020304" pitchFamily="18" charset="0"/>
              </a:rPr>
              <a:t>за </a:t>
            </a:r>
            <a:r>
              <a:rPr lang="ru-RU" sz="3000" b="1" dirty="0" smtClean="0">
                <a:solidFill>
                  <a:schemeClr val="accent5">
                    <a:lumMod val="50000"/>
                  </a:schemeClr>
                </a:solidFill>
                <a:latin typeface="Monotype Corsiva" panose="03010101010201010101" pitchFamily="66" charset="0"/>
                <a:ea typeface="Calibri" panose="020F0502020204030204" pitchFamily="34" charset="0"/>
                <a:cs typeface="Times New Roman" panose="02020603050405020304" pitchFamily="18" charset="0"/>
              </a:rPr>
              <a:t>2021 </a:t>
            </a:r>
            <a:r>
              <a:rPr lang="ru-RU" sz="3000" b="1" dirty="0">
                <a:solidFill>
                  <a:schemeClr val="accent5">
                    <a:lumMod val="50000"/>
                  </a:schemeClr>
                </a:solidFill>
                <a:latin typeface="Monotype Corsiva" panose="03010101010201010101" pitchFamily="66" charset="0"/>
                <a:ea typeface="Calibri" panose="020F0502020204030204" pitchFamily="34" charset="0"/>
                <a:cs typeface="Times New Roman" panose="02020603050405020304" pitchFamily="18" charset="0"/>
              </a:rPr>
              <a:t>год</a:t>
            </a:r>
            <a:endParaRPr lang="ru-RU" sz="30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a:picLocks noChangeAspect="1"/>
          </p:cNvPicPr>
          <p:nvPr/>
        </p:nvPicPr>
        <p:blipFill>
          <a:blip r:embed="rId2">
            <a:extLst>
              <a:ext uri="{BEBA8EAE-BF5A-486C-A8C5-ECC9F3942E4B}">
                <a14:imgProps xmlns:a14="http://schemas.microsoft.com/office/drawing/2010/main">
                  <a14:imgLayer r:embed="rId3">
                    <a14:imgEffect>
                      <a14:sharpenSoften amount="-55000"/>
                    </a14:imgEffect>
                    <a14:imgEffect>
                      <a14:saturation sat="30000"/>
                    </a14:imgEffect>
                  </a14:imgLayer>
                </a14:imgProps>
              </a:ext>
              <a:ext uri="{28A0092B-C50C-407E-A947-70E740481C1C}">
                <a14:useLocalDpi xmlns:a14="http://schemas.microsoft.com/office/drawing/2010/main" val="0"/>
              </a:ext>
            </a:extLst>
          </a:blip>
          <a:stretch>
            <a:fillRect/>
          </a:stretch>
        </p:blipFill>
        <p:spPr>
          <a:xfrm>
            <a:off x="3779912" y="4221088"/>
            <a:ext cx="1584176" cy="1584176"/>
          </a:xfrm>
          <a:prstGeom prst="rect">
            <a:avLst/>
          </a:prstGeom>
          <a:ln>
            <a:noFill/>
          </a:ln>
          <a:effectLst>
            <a:outerShdw blurRad="190500" dist="228600" dir="2700000" algn="ctr">
              <a:srgbClr val="000000">
                <a:alpha val="0"/>
              </a:srgbClr>
            </a:outerShdw>
            <a:softEdge rad="457200"/>
          </a:effectLst>
          <a:scene3d>
            <a:camera prst="orthographicFront">
              <a:rot lat="0" lon="0" rev="0"/>
            </a:camera>
            <a:lightRig rig="glow" dir="t">
              <a:rot lat="0" lon="0" rev="4800000"/>
            </a:lightRig>
          </a:scene3d>
          <a:sp3d prstMaterial="matte">
            <a:bevelT w="127000" h="63500"/>
          </a:sp3d>
        </p:spPr>
      </p:pic>
    </p:spTree>
    <p:extLst>
      <p:ext uri="{BB962C8B-B14F-4D97-AF65-F5344CB8AC3E}">
        <p14:creationId xmlns:p14="http://schemas.microsoft.com/office/powerpoint/2010/main" val="25620080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idx="1"/>
            <p:extLst>
              <p:ext uri="{D42A27DB-BD31-4B8C-83A1-F6EECF244321}">
                <p14:modId xmlns:p14="http://schemas.microsoft.com/office/powerpoint/2010/main" val="4208407037"/>
              </p:ext>
            </p:extLst>
          </p:nvPr>
        </p:nvGraphicFramePr>
        <p:xfrm>
          <a:off x="251520" y="332666"/>
          <a:ext cx="8640960" cy="6277162"/>
        </p:xfrm>
        <a:graphic>
          <a:graphicData uri="http://schemas.openxmlformats.org/drawingml/2006/table">
            <a:tbl>
              <a:tblPr>
                <a:tableStyleId>{5C22544A-7EE6-4342-B048-85BDC9FD1C3A}</a:tableStyleId>
              </a:tblPr>
              <a:tblGrid>
                <a:gridCol w="251616">
                  <a:extLst>
                    <a:ext uri="{9D8B030D-6E8A-4147-A177-3AD203B41FA5}">
                      <a16:colId xmlns:a16="http://schemas.microsoft.com/office/drawing/2014/main" val="4077233170"/>
                    </a:ext>
                  </a:extLst>
                </a:gridCol>
                <a:gridCol w="5365008">
                  <a:extLst>
                    <a:ext uri="{9D8B030D-6E8A-4147-A177-3AD203B41FA5}">
                      <a16:colId xmlns:a16="http://schemas.microsoft.com/office/drawing/2014/main" val="1273791782"/>
                    </a:ext>
                  </a:extLst>
                </a:gridCol>
                <a:gridCol w="1080120">
                  <a:extLst>
                    <a:ext uri="{9D8B030D-6E8A-4147-A177-3AD203B41FA5}">
                      <a16:colId xmlns:a16="http://schemas.microsoft.com/office/drawing/2014/main" val="2410605114"/>
                    </a:ext>
                  </a:extLst>
                </a:gridCol>
                <a:gridCol w="792088">
                  <a:extLst>
                    <a:ext uri="{9D8B030D-6E8A-4147-A177-3AD203B41FA5}">
                      <a16:colId xmlns:a16="http://schemas.microsoft.com/office/drawing/2014/main" val="409688352"/>
                    </a:ext>
                  </a:extLst>
                </a:gridCol>
                <a:gridCol w="1152128">
                  <a:extLst>
                    <a:ext uri="{9D8B030D-6E8A-4147-A177-3AD203B41FA5}">
                      <a16:colId xmlns:a16="http://schemas.microsoft.com/office/drawing/2014/main" val="4201643219"/>
                    </a:ext>
                  </a:extLst>
                </a:gridCol>
              </a:tblGrid>
              <a:tr h="364604">
                <a:tc>
                  <a:txBody>
                    <a:bodyPr/>
                    <a:lstStyle/>
                    <a:p>
                      <a:pPr algn="ctr" fontAlgn="ctr"/>
                      <a:r>
                        <a:rPr lang="ru-RU" sz="1200" u="none" strike="noStrike">
                          <a:effectLst/>
                        </a:rPr>
                        <a:t>№ </a:t>
                      </a:r>
                      <a:endParaRPr lang="ru-RU" sz="1200" b="1" i="0" u="none" strike="noStrike">
                        <a:solidFill>
                          <a:srgbClr val="000000"/>
                        </a:solidFill>
                        <a:effectLst/>
                        <a:latin typeface="Times New Roman" panose="02020603050405020304" pitchFamily="18" charset="0"/>
                      </a:endParaRPr>
                    </a:p>
                  </a:txBody>
                  <a:tcPr marL="3203" marR="3203" marT="3203" marB="0" anchor="ctr"/>
                </a:tc>
                <a:tc>
                  <a:txBody>
                    <a:bodyPr/>
                    <a:lstStyle/>
                    <a:p>
                      <a:pPr algn="ctr" fontAlgn="ctr"/>
                      <a:r>
                        <a:rPr lang="ru-RU" sz="1200" u="none" strike="noStrike" dirty="0">
                          <a:effectLst/>
                        </a:rPr>
                        <a:t>Наименование </a:t>
                      </a:r>
                      <a:r>
                        <a:rPr lang="ru-RU" sz="1200" u="none" strike="noStrike" dirty="0" smtClean="0">
                          <a:effectLst/>
                        </a:rPr>
                        <a:t>МО</a:t>
                      </a:r>
                      <a:r>
                        <a:rPr lang="ru-RU" sz="1200" u="none" strike="noStrike" baseline="0" dirty="0" smtClean="0">
                          <a:effectLst/>
                        </a:rPr>
                        <a:t> с которыми заключены соглашения</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ctr" fontAlgn="ctr"/>
                      <a:r>
                        <a:rPr lang="ru-RU" sz="1200" u="none" strike="noStrike" dirty="0" smtClean="0">
                          <a:effectLst/>
                        </a:rPr>
                        <a:t>Итого, в т. ч.</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ctr" fontAlgn="ctr"/>
                      <a:r>
                        <a:rPr lang="ru-RU" sz="1200" u="none" strike="noStrike">
                          <a:effectLst/>
                        </a:rPr>
                        <a:t>обучение</a:t>
                      </a:r>
                      <a:endParaRPr lang="ru-RU" sz="1200" b="1" i="0" u="none" strike="noStrike">
                        <a:solidFill>
                          <a:srgbClr val="000000"/>
                        </a:solidFill>
                        <a:effectLst/>
                        <a:latin typeface="Times New Roman" panose="02020603050405020304" pitchFamily="18" charset="0"/>
                      </a:endParaRPr>
                    </a:p>
                  </a:txBody>
                  <a:tcPr marL="3203" marR="3203" marT="3203" marB="0" anchor="ctr"/>
                </a:tc>
                <a:tc>
                  <a:txBody>
                    <a:bodyPr/>
                    <a:lstStyle/>
                    <a:p>
                      <a:pPr algn="ctr" fontAlgn="ctr"/>
                      <a:r>
                        <a:rPr lang="ru-RU" sz="1200" u="none" strike="noStrike" dirty="0">
                          <a:effectLst/>
                        </a:rPr>
                        <a:t>приобретение</a:t>
                      </a:r>
                      <a:endParaRPr lang="ru-RU" sz="1200" b="1"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1230104682"/>
                  </a:ext>
                </a:extLst>
              </a:tr>
              <a:tr h="204144">
                <a:tc>
                  <a:txBody>
                    <a:bodyPr/>
                    <a:lstStyle/>
                    <a:p>
                      <a:pPr algn="ctr" fontAlgn="ctr"/>
                      <a:r>
                        <a:rPr lang="ru-RU" sz="1200" u="none" strike="noStrike">
                          <a:effectLst/>
                        </a:rPr>
                        <a:t>1</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"Городская клиническая больница № 2" </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4 </a:t>
                      </a:r>
                      <a:r>
                        <a:rPr lang="ru-RU" sz="1200" u="none" strike="noStrike" dirty="0" smtClean="0">
                          <a:effectLst/>
                        </a:rPr>
                        <a:t>290,00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dirty="0">
                          <a:effectLst/>
                        </a:rPr>
                        <a:t> </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4 </a:t>
                      </a:r>
                      <a:r>
                        <a:rPr lang="ru-RU" sz="1200" u="none" strike="noStrike" dirty="0" smtClean="0">
                          <a:effectLst/>
                        </a:rPr>
                        <a:t>290,00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276365876"/>
                  </a:ext>
                </a:extLst>
              </a:tr>
              <a:tr h="204144">
                <a:tc>
                  <a:txBody>
                    <a:bodyPr/>
                    <a:lstStyle/>
                    <a:p>
                      <a:pPr algn="ctr" fontAlgn="ctr"/>
                      <a:r>
                        <a:rPr lang="ru-RU" sz="1200" u="none" strike="noStrike">
                          <a:effectLst/>
                        </a:rPr>
                        <a:t>2</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"Центральная районная больница" Черекского м. р.</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83,90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83,90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dirty="0">
                          <a:effectLst/>
                        </a:rPr>
                        <a:t> </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047674713"/>
                  </a:ext>
                </a:extLst>
              </a:tr>
              <a:tr h="204144">
                <a:tc>
                  <a:txBody>
                    <a:bodyPr/>
                    <a:lstStyle/>
                    <a:p>
                      <a:pPr algn="ctr" fontAlgn="ctr"/>
                      <a:r>
                        <a:rPr lang="ru-RU" sz="1200" u="none" strike="noStrike">
                          <a:effectLst/>
                        </a:rPr>
                        <a:t>3</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"Стоматологическая поликлиника № 1" г. о. Нальчик</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1 </a:t>
                      </a:r>
                      <a:r>
                        <a:rPr lang="ru-RU" sz="1200" u="none" strike="noStrike" dirty="0" smtClean="0">
                          <a:effectLst/>
                        </a:rPr>
                        <a:t>152,00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 </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1 </a:t>
                      </a:r>
                      <a:r>
                        <a:rPr lang="ru-RU" sz="1200" u="none" strike="noStrike" dirty="0" smtClean="0">
                          <a:effectLst/>
                        </a:rPr>
                        <a:t>152,00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2401083550"/>
                  </a:ext>
                </a:extLst>
              </a:tr>
              <a:tr h="204144">
                <a:tc>
                  <a:txBody>
                    <a:bodyPr/>
                    <a:lstStyle/>
                    <a:p>
                      <a:pPr algn="ctr" fontAlgn="ctr"/>
                      <a:r>
                        <a:rPr lang="ru-RU" sz="1200" u="none" strike="noStrike">
                          <a:effectLst/>
                        </a:rPr>
                        <a:t>4</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"Центральная районная больница" Терского м. р.</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1 </a:t>
                      </a:r>
                      <a:r>
                        <a:rPr lang="ru-RU" sz="1200" u="none" strike="noStrike" dirty="0" smtClean="0">
                          <a:effectLst/>
                        </a:rPr>
                        <a:t>762,50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63,90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1 </a:t>
                      </a:r>
                      <a:r>
                        <a:rPr lang="ru-RU" sz="1200" u="none" strike="noStrike" dirty="0" smtClean="0">
                          <a:effectLst/>
                        </a:rPr>
                        <a:t>698,60</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1632066426"/>
                  </a:ext>
                </a:extLst>
              </a:tr>
              <a:tr h="364604">
                <a:tc>
                  <a:txBody>
                    <a:bodyPr/>
                    <a:lstStyle/>
                    <a:p>
                      <a:pPr algn="ctr" fontAlgn="ctr"/>
                      <a:r>
                        <a:rPr lang="ru-RU" sz="1200" u="none" strike="noStrike">
                          <a:effectLst/>
                        </a:rPr>
                        <a:t>5</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"Центр по профилактике и борьбе со СПИДом и инфекционными заболеваниями" МЗ КБР</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1 </a:t>
                      </a:r>
                      <a:r>
                        <a:rPr lang="ru-RU" sz="1200" u="none" strike="noStrike" dirty="0" smtClean="0">
                          <a:effectLst/>
                        </a:rPr>
                        <a:t>454,69</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13,85</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1 </a:t>
                      </a:r>
                      <a:r>
                        <a:rPr lang="ru-RU" sz="1200" u="none" strike="noStrike" dirty="0" smtClean="0">
                          <a:effectLst/>
                        </a:rPr>
                        <a:t>440,84</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2095616519"/>
                  </a:ext>
                </a:extLst>
              </a:tr>
              <a:tr h="204144">
                <a:tc>
                  <a:txBody>
                    <a:bodyPr/>
                    <a:lstStyle/>
                    <a:p>
                      <a:pPr algn="ctr" fontAlgn="ctr"/>
                      <a:r>
                        <a:rPr lang="ru-RU" sz="1200" u="none" strike="noStrike">
                          <a:effectLst/>
                        </a:rPr>
                        <a:t>6</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"Центр аллергологии и иммунологии" МЗ КБР</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24,33</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24,33</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dirty="0">
                          <a:effectLst/>
                        </a:rPr>
                        <a:t> </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313013061"/>
                  </a:ext>
                </a:extLst>
              </a:tr>
              <a:tr h="204144">
                <a:tc>
                  <a:txBody>
                    <a:bodyPr/>
                    <a:lstStyle/>
                    <a:p>
                      <a:pPr algn="ctr" fontAlgn="ctr"/>
                      <a:r>
                        <a:rPr lang="ru-RU" sz="1200" u="none" strike="noStrike">
                          <a:effectLst/>
                        </a:rPr>
                        <a:t>7</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"Городская поликлиника № 2" г.о. Нальчик</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100,00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100,00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dirty="0">
                          <a:effectLst/>
                        </a:rPr>
                        <a:t> </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19707756"/>
                  </a:ext>
                </a:extLst>
              </a:tr>
              <a:tr h="204144">
                <a:tc>
                  <a:txBody>
                    <a:bodyPr/>
                    <a:lstStyle/>
                    <a:p>
                      <a:pPr algn="ctr" fontAlgn="ctr"/>
                      <a:r>
                        <a:rPr lang="ru-RU" sz="1200" u="none" strike="noStrike">
                          <a:effectLst/>
                        </a:rPr>
                        <a:t>8</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"Городская поликлиника № 3" г. о. Нальчик</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110,94</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32,00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78,94</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672135267"/>
                  </a:ext>
                </a:extLst>
              </a:tr>
              <a:tr h="204144">
                <a:tc>
                  <a:txBody>
                    <a:bodyPr/>
                    <a:lstStyle/>
                    <a:p>
                      <a:pPr algn="ctr" fontAlgn="ctr"/>
                      <a:r>
                        <a:rPr lang="ru-RU" sz="1200" u="none" strike="noStrike">
                          <a:effectLst/>
                        </a:rPr>
                        <a:t>9</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"Майская стоматологическая поликлиника" </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573,17</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 </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573,17</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171538680"/>
                  </a:ext>
                </a:extLst>
              </a:tr>
              <a:tr h="204144">
                <a:tc>
                  <a:txBody>
                    <a:bodyPr/>
                    <a:lstStyle/>
                    <a:p>
                      <a:pPr algn="ctr" fontAlgn="ctr"/>
                      <a:r>
                        <a:rPr lang="ru-RU" sz="1200" u="none" strike="noStrike">
                          <a:effectLst/>
                        </a:rPr>
                        <a:t>10</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"Центральная районная больница им. Хацукова А.А." </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2 </a:t>
                      </a:r>
                      <a:r>
                        <a:rPr lang="ru-RU" sz="1200" u="none" strike="noStrike" dirty="0" smtClean="0">
                          <a:effectLst/>
                        </a:rPr>
                        <a:t>428,43</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182,30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2 </a:t>
                      </a:r>
                      <a:r>
                        <a:rPr lang="ru-RU" sz="1200" u="none" strike="noStrike" dirty="0" smtClean="0">
                          <a:effectLst/>
                        </a:rPr>
                        <a:t>246,13</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2880233646"/>
                  </a:ext>
                </a:extLst>
              </a:tr>
              <a:tr h="204144">
                <a:tc>
                  <a:txBody>
                    <a:bodyPr/>
                    <a:lstStyle/>
                    <a:p>
                      <a:pPr algn="ctr" fontAlgn="ctr"/>
                      <a:r>
                        <a:rPr lang="ru-RU" sz="1200" u="none" strike="noStrike">
                          <a:effectLst/>
                        </a:rPr>
                        <a:t>11</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"Межрайонная многопрофильная больница"</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3 </a:t>
                      </a:r>
                      <a:r>
                        <a:rPr lang="ru-RU" sz="1200" u="none" strike="noStrike" dirty="0" smtClean="0">
                          <a:effectLst/>
                        </a:rPr>
                        <a:t>320,00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240,00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3 </a:t>
                      </a:r>
                      <a:r>
                        <a:rPr lang="ru-RU" sz="1200" u="none" strike="noStrike" dirty="0" smtClean="0">
                          <a:effectLst/>
                        </a:rPr>
                        <a:t>080,00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205262730"/>
                  </a:ext>
                </a:extLst>
              </a:tr>
              <a:tr h="364604">
                <a:tc>
                  <a:txBody>
                    <a:bodyPr/>
                    <a:lstStyle/>
                    <a:p>
                      <a:pPr algn="ctr" fontAlgn="ctr"/>
                      <a:r>
                        <a:rPr lang="ru-RU" sz="1200" u="none" strike="noStrike">
                          <a:effectLst/>
                        </a:rPr>
                        <a:t>12</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"Центральная районная больница" г.о. Прохладный и Прохладненского м. р. </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409,61</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409,61</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dirty="0">
                          <a:effectLst/>
                        </a:rPr>
                        <a:t> </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062328987"/>
                  </a:ext>
                </a:extLst>
              </a:tr>
              <a:tr h="204144">
                <a:tc>
                  <a:txBody>
                    <a:bodyPr/>
                    <a:lstStyle/>
                    <a:p>
                      <a:pPr algn="ctr" fontAlgn="ctr"/>
                      <a:r>
                        <a:rPr lang="ru-RU" sz="1200" u="none" strike="noStrike">
                          <a:effectLst/>
                        </a:rPr>
                        <a:t>13</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"Городская поликлиника №1" г. о. Нальчик</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44,00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44,00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dirty="0">
                          <a:effectLst/>
                        </a:rPr>
                        <a:t> </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795881430"/>
                  </a:ext>
                </a:extLst>
              </a:tr>
              <a:tr h="204144">
                <a:tc>
                  <a:txBody>
                    <a:bodyPr/>
                    <a:lstStyle/>
                    <a:p>
                      <a:pPr algn="ctr" fontAlgn="ctr"/>
                      <a:r>
                        <a:rPr lang="ru-RU" sz="1200" u="none" strike="noStrike">
                          <a:effectLst/>
                        </a:rPr>
                        <a:t>14</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"Центральная районная больница" Зольского м. р.</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563,38</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dirty="0">
                          <a:effectLst/>
                        </a:rPr>
                        <a:t> </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563,38</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473875580"/>
                  </a:ext>
                </a:extLst>
              </a:tr>
              <a:tr h="204144">
                <a:tc>
                  <a:txBody>
                    <a:bodyPr/>
                    <a:lstStyle/>
                    <a:p>
                      <a:pPr algn="ctr" fontAlgn="ctr"/>
                      <a:r>
                        <a:rPr lang="ru-RU" sz="1200" u="none" strike="noStrike">
                          <a:effectLst/>
                        </a:rPr>
                        <a:t>15</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"Городская клиническая больница № 1" </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7 </a:t>
                      </a:r>
                      <a:r>
                        <a:rPr lang="ru-RU" sz="1200" u="none" strike="noStrike" dirty="0" smtClean="0">
                          <a:effectLst/>
                        </a:rPr>
                        <a:t>380,00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 </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7 </a:t>
                      </a:r>
                      <a:r>
                        <a:rPr lang="ru-RU" sz="1200" u="none" strike="noStrike" dirty="0" smtClean="0">
                          <a:effectLst/>
                        </a:rPr>
                        <a:t>380,00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54138505"/>
                  </a:ext>
                </a:extLst>
              </a:tr>
              <a:tr h="183885">
                <a:tc>
                  <a:txBody>
                    <a:bodyPr/>
                    <a:lstStyle/>
                    <a:p>
                      <a:pPr algn="ctr" fontAlgn="ctr"/>
                      <a:r>
                        <a:rPr lang="ru-RU" sz="1200" u="none" strike="noStrike">
                          <a:effectLst/>
                        </a:rPr>
                        <a:t>16</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"Перинатальный центр" МЗ КБР</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182,66</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182,66</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dirty="0">
                          <a:effectLst/>
                        </a:rPr>
                        <a:t> </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594701442"/>
                  </a:ext>
                </a:extLst>
              </a:tr>
              <a:tr h="359793">
                <a:tc>
                  <a:txBody>
                    <a:bodyPr/>
                    <a:lstStyle/>
                    <a:p>
                      <a:pPr algn="ctr" fontAlgn="ctr"/>
                      <a:r>
                        <a:rPr lang="ru-RU" sz="1200" u="none" strike="noStrike">
                          <a:effectLst/>
                        </a:rPr>
                        <a:t>17</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"Центральная районная больница" г.о. Баксан и Баксанского м. р. </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202,00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202,00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 </a:t>
                      </a:r>
                      <a:endParaRPr lang="ru-RU" sz="1200" b="0" i="0" u="none" strike="noStrike">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853448954"/>
                  </a:ext>
                </a:extLst>
              </a:tr>
              <a:tr h="204144">
                <a:tc>
                  <a:txBody>
                    <a:bodyPr/>
                    <a:lstStyle/>
                    <a:p>
                      <a:pPr algn="ctr" fontAlgn="ctr"/>
                      <a:r>
                        <a:rPr lang="ru-RU" sz="1200" u="none" strike="noStrike">
                          <a:effectLst/>
                        </a:rPr>
                        <a:t>18</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"Республиканская детская клиническая больница" МЗ КБР</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150,00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150,00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 </a:t>
                      </a:r>
                      <a:endParaRPr lang="ru-RU" sz="1200" b="0" i="0" u="none" strike="noStrike">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34405576"/>
                  </a:ext>
                </a:extLst>
              </a:tr>
              <a:tr h="204144">
                <a:tc>
                  <a:txBody>
                    <a:bodyPr/>
                    <a:lstStyle/>
                    <a:p>
                      <a:pPr algn="ctr" fontAlgn="ctr"/>
                      <a:r>
                        <a:rPr lang="ru-RU" sz="1200" u="none" strike="noStrike">
                          <a:effectLst/>
                        </a:rPr>
                        <a:t>19</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"Городская детская поликлиника №1" г. о. Нальчик</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80,00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80,00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 </a:t>
                      </a:r>
                      <a:endParaRPr lang="ru-RU" sz="1200" b="0" i="0" u="none" strike="noStrike">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568660333"/>
                  </a:ext>
                </a:extLst>
              </a:tr>
              <a:tr h="204144">
                <a:tc>
                  <a:txBody>
                    <a:bodyPr/>
                    <a:lstStyle/>
                    <a:p>
                      <a:pPr algn="ctr" fontAlgn="ctr"/>
                      <a:r>
                        <a:rPr lang="ru-RU" sz="1200" u="none" strike="noStrike">
                          <a:effectLst/>
                        </a:rPr>
                        <a:t>20</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"Центральная районная больница" Майского м. р.</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94,00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94,00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 </a:t>
                      </a:r>
                      <a:endParaRPr lang="ru-RU" sz="1200" b="0" i="0" u="none" strike="noStrike">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519628980"/>
                  </a:ext>
                </a:extLst>
              </a:tr>
              <a:tr h="204144">
                <a:tc>
                  <a:txBody>
                    <a:bodyPr/>
                    <a:lstStyle/>
                    <a:p>
                      <a:pPr algn="ctr" fontAlgn="ctr"/>
                      <a:r>
                        <a:rPr lang="ru-RU" sz="1200" u="none" strike="noStrike">
                          <a:effectLst/>
                        </a:rPr>
                        <a:t>21</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"Центральная районная больница" Эльбрусского м. р.</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32,00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32,00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 </a:t>
                      </a:r>
                      <a:endParaRPr lang="ru-RU" sz="1200" b="0" i="0" u="none" strike="noStrike">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538525979"/>
                  </a:ext>
                </a:extLst>
              </a:tr>
              <a:tr h="204144">
                <a:tc>
                  <a:txBody>
                    <a:bodyPr/>
                    <a:lstStyle/>
                    <a:p>
                      <a:pPr algn="ctr" fontAlgn="ctr"/>
                      <a:r>
                        <a:rPr lang="ru-RU" sz="1200" u="none" strike="noStrike">
                          <a:effectLst/>
                        </a:rPr>
                        <a:t>22</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"Кардиологический диспансер" МЗ КБР</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2 </a:t>
                      </a:r>
                      <a:r>
                        <a:rPr lang="ru-RU" sz="1200" u="none" strike="noStrike" dirty="0" smtClean="0">
                          <a:effectLst/>
                        </a:rPr>
                        <a:t>725,93</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dirty="0">
                          <a:effectLst/>
                        </a:rPr>
                        <a:t> </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2 </a:t>
                      </a:r>
                      <a:r>
                        <a:rPr lang="ru-RU" sz="1200" u="none" strike="noStrike" dirty="0" smtClean="0">
                          <a:effectLst/>
                        </a:rPr>
                        <a:t>725,93</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2800685164"/>
                  </a:ext>
                </a:extLst>
              </a:tr>
              <a:tr h="204144">
                <a:tc>
                  <a:txBody>
                    <a:bodyPr/>
                    <a:lstStyle/>
                    <a:p>
                      <a:pPr algn="ctr" fontAlgn="ctr"/>
                      <a:r>
                        <a:rPr lang="ru-RU" sz="1200" u="none" strike="noStrike">
                          <a:effectLst/>
                        </a:rPr>
                        <a:t>23</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dirty="0">
                          <a:effectLst/>
                        </a:rPr>
                        <a:t>ГБУЗ "Стоматологическая поликлиника" г. Терек</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794,64</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 </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794,64</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3295420884"/>
                  </a:ext>
                </a:extLst>
              </a:tr>
              <a:tr h="204144">
                <a:tc>
                  <a:txBody>
                    <a:bodyPr/>
                    <a:lstStyle/>
                    <a:p>
                      <a:pPr algn="ctr" fontAlgn="ctr"/>
                      <a:r>
                        <a:rPr lang="ru-RU" sz="1200" u="none" strike="noStrike">
                          <a:effectLst/>
                        </a:rPr>
                        <a:t>24</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"Районная стоматологическая поликлиника" </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162,53</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 </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162,53</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784733828"/>
                  </a:ext>
                </a:extLst>
              </a:tr>
              <a:tr h="184516">
                <a:tc>
                  <a:txBody>
                    <a:bodyPr/>
                    <a:lstStyle/>
                    <a:p>
                      <a:pPr algn="ctr" fontAlgn="ctr"/>
                      <a:r>
                        <a:rPr lang="ru-RU" sz="1200" u="none" strike="noStrike">
                          <a:effectLst/>
                        </a:rPr>
                        <a:t>25</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a:effectLst/>
                        </a:rPr>
                        <a:t>ГБУЗ "Онкологический диспансер" МЗ КБР</a:t>
                      </a:r>
                      <a:endParaRPr lang="ru-RU" sz="1200" b="0" i="0" u="none" strike="noStrike">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204,00</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smtClean="0">
                          <a:effectLst/>
                        </a:rPr>
                        <a:t>204,00</a:t>
                      </a:r>
                      <a:endParaRPr lang="ru-RU" sz="1200" b="0"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l" fontAlgn="ctr"/>
                      <a:r>
                        <a:rPr lang="ru-RU" sz="1200" u="none" strike="noStrike" dirty="0">
                          <a:effectLst/>
                        </a:rPr>
                        <a:t> </a:t>
                      </a:r>
                      <a:endParaRPr lang="ru-RU" sz="1200" b="0"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2585841461"/>
                  </a:ext>
                </a:extLst>
              </a:tr>
              <a:tr h="359793">
                <a:tc gridSpan="2">
                  <a:txBody>
                    <a:bodyPr/>
                    <a:lstStyle/>
                    <a:p>
                      <a:pPr algn="ctr" fontAlgn="ctr"/>
                      <a:r>
                        <a:rPr lang="ru-RU" sz="1200" u="none" strike="noStrike" dirty="0">
                          <a:effectLst/>
                        </a:rPr>
                        <a:t>ИТОГО по 2021 году</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hMerge="1">
                  <a:txBody>
                    <a:bodyPr/>
                    <a:lstStyle/>
                    <a:p>
                      <a:endParaRPr lang="ru-RU"/>
                    </a:p>
                  </a:txBody>
                  <a:tcPr/>
                </a:tc>
                <a:tc>
                  <a:txBody>
                    <a:bodyPr/>
                    <a:lstStyle/>
                    <a:p>
                      <a:pPr algn="r" fontAlgn="ctr"/>
                      <a:r>
                        <a:rPr lang="ru-RU" sz="1200" u="none" strike="noStrike" dirty="0">
                          <a:effectLst/>
                        </a:rPr>
                        <a:t>28 </a:t>
                      </a:r>
                      <a:r>
                        <a:rPr lang="ru-RU" sz="1200" u="none" strike="noStrike" dirty="0" smtClean="0">
                          <a:effectLst/>
                        </a:rPr>
                        <a:t>324,72</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2 </a:t>
                      </a:r>
                      <a:r>
                        <a:rPr lang="ru-RU" sz="1200" u="none" strike="noStrike" dirty="0" smtClean="0">
                          <a:effectLst/>
                        </a:rPr>
                        <a:t>138,55</a:t>
                      </a:r>
                      <a:endParaRPr lang="ru-RU" sz="1200" b="1" i="0" u="none" strike="noStrike" dirty="0">
                        <a:solidFill>
                          <a:srgbClr val="000000"/>
                        </a:solidFill>
                        <a:effectLst/>
                        <a:latin typeface="Times New Roman" panose="02020603050405020304" pitchFamily="18" charset="0"/>
                      </a:endParaRPr>
                    </a:p>
                  </a:txBody>
                  <a:tcPr marL="3203" marR="3203" marT="3203" marB="0" anchor="ctr"/>
                </a:tc>
                <a:tc>
                  <a:txBody>
                    <a:bodyPr/>
                    <a:lstStyle/>
                    <a:p>
                      <a:pPr algn="r" fontAlgn="ctr"/>
                      <a:r>
                        <a:rPr lang="ru-RU" sz="1200" u="none" strike="noStrike" dirty="0">
                          <a:effectLst/>
                        </a:rPr>
                        <a:t>26 </a:t>
                      </a:r>
                      <a:r>
                        <a:rPr lang="ru-RU" sz="1200" u="none" strike="noStrike" dirty="0" smtClean="0">
                          <a:effectLst/>
                        </a:rPr>
                        <a:t>186,17</a:t>
                      </a:r>
                      <a:endParaRPr lang="ru-RU" sz="1200" b="1" i="0" u="none" strike="noStrike" dirty="0">
                        <a:solidFill>
                          <a:srgbClr val="000000"/>
                        </a:solidFill>
                        <a:effectLst/>
                        <a:latin typeface="Times New Roman" panose="02020603050405020304" pitchFamily="18" charset="0"/>
                      </a:endParaRPr>
                    </a:p>
                  </a:txBody>
                  <a:tcPr marL="3203" marR="3203" marT="3203" marB="0" anchor="ctr"/>
                </a:tc>
                <a:extLst>
                  <a:ext uri="{0D108BD9-81ED-4DB2-BD59-A6C34878D82A}">
                    <a16:rowId xmlns:a16="http://schemas.microsoft.com/office/drawing/2014/main" val="2392216862"/>
                  </a:ext>
                </a:extLst>
              </a:tr>
            </a:tbl>
          </a:graphicData>
        </a:graphic>
      </p:graphicFrame>
    </p:spTree>
    <p:extLst>
      <p:ext uri="{BB962C8B-B14F-4D97-AF65-F5344CB8AC3E}">
        <p14:creationId xmlns:p14="http://schemas.microsoft.com/office/powerpoint/2010/main" val="4263562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Рисунок 10" descr="https://fortuna-med.ru/wp-content/uploads/2016/04/Medoborudovanie-o-vybore-nadezhnogo-postavshhika.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3710" y="759869"/>
            <a:ext cx="2264569" cy="1445419"/>
          </a:xfrm>
          <a:prstGeom prst="rect">
            <a:avLst/>
          </a:prstGeom>
          <a:noFill/>
          <a:ln>
            <a:noFill/>
          </a:ln>
        </p:spPr>
      </p:pic>
      <p:pic>
        <p:nvPicPr>
          <p:cNvPr id="12" name="Рисунок 11" descr="https://sharij.net/wp-content/uploads/2020/04/Obuchenie-medicinskogo-personala-za-schet-oms.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25712" y="752988"/>
            <a:ext cx="2264569" cy="1510665"/>
          </a:xfrm>
          <a:prstGeom prst="rect">
            <a:avLst/>
          </a:prstGeom>
          <a:noFill/>
          <a:ln>
            <a:noFill/>
          </a:ln>
        </p:spPr>
      </p:pic>
      <p:sp>
        <p:nvSpPr>
          <p:cNvPr id="7" name="Прямоугольник 6"/>
          <p:cNvSpPr/>
          <p:nvPr/>
        </p:nvSpPr>
        <p:spPr>
          <a:xfrm>
            <a:off x="721511" y="3244017"/>
            <a:ext cx="3128963" cy="24581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350" b="1" dirty="0" smtClean="0"/>
              <a:t>Запланировано приобретение</a:t>
            </a:r>
            <a:endParaRPr lang="ru-RU" sz="1350" dirty="0"/>
          </a:p>
          <a:p>
            <a:pPr algn="ctr"/>
            <a:r>
              <a:rPr lang="ru-RU" sz="1350" b="1" dirty="0" smtClean="0"/>
              <a:t>79 </a:t>
            </a:r>
            <a:r>
              <a:rPr lang="ru-RU" sz="1350" b="1" dirty="0"/>
              <a:t>единиц медоборудования </a:t>
            </a:r>
            <a:r>
              <a:rPr lang="ru-RU" sz="1350" b="1" dirty="0" smtClean="0"/>
              <a:t>на сумму 26 187,17 тыс. руб.  для </a:t>
            </a:r>
            <a:r>
              <a:rPr lang="ru-RU" sz="1350" b="1" dirty="0"/>
              <a:t>13 медицинских организаций </a:t>
            </a:r>
            <a:endParaRPr lang="ru-RU" sz="1350" b="1" dirty="0" smtClean="0"/>
          </a:p>
          <a:p>
            <a:pPr algn="ctr"/>
            <a:endParaRPr lang="ru-RU" sz="1350" b="1" dirty="0"/>
          </a:p>
          <a:p>
            <a:pPr algn="ctr"/>
            <a:r>
              <a:rPr lang="ru-RU" sz="1350" b="1" dirty="0" smtClean="0"/>
              <a:t>Приобретено 76 единиц медоборудования на сумму              19 454,01 </a:t>
            </a:r>
            <a:r>
              <a:rPr lang="ru-RU" sz="1350" b="1" dirty="0"/>
              <a:t>тыс. руб</a:t>
            </a:r>
            <a:r>
              <a:rPr lang="ru-RU" sz="1350" b="1" dirty="0" smtClean="0"/>
              <a:t>.</a:t>
            </a:r>
            <a:r>
              <a:rPr lang="ru-RU" sz="1350" b="1" dirty="0"/>
              <a:t> для 12 медицинских организаций</a:t>
            </a:r>
            <a:endParaRPr lang="ru-RU" sz="1350" dirty="0"/>
          </a:p>
          <a:p>
            <a:pPr algn="ctr"/>
            <a:endParaRPr lang="ru-RU" sz="1350" dirty="0"/>
          </a:p>
        </p:txBody>
      </p:sp>
      <p:sp>
        <p:nvSpPr>
          <p:cNvPr id="8" name="Прямоугольник 7"/>
          <p:cNvSpPr/>
          <p:nvPr/>
        </p:nvSpPr>
        <p:spPr>
          <a:xfrm>
            <a:off x="5054198" y="3188284"/>
            <a:ext cx="3128963" cy="2458173"/>
          </a:xfrm>
          <a:prstGeom prst="rect">
            <a:avLst/>
          </a:prstGeom>
          <a:solidFill>
            <a:srgbClr val="94B6D2"/>
          </a:solidFill>
        </p:spPr>
        <p:txBody>
          <a:bodyPr wrap="square">
            <a:spAutoFit/>
          </a:bodyPr>
          <a:lstStyle/>
          <a:p>
            <a:pPr algn="ctr">
              <a:lnSpc>
                <a:spcPct val="107000"/>
              </a:lnSpc>
              <a:spcAft>
                <a:spcPts val="600"/>
              </a:spcAft>
            </a:pPr>
            <a:r>
              <a:rPr lang="ru-RU" sz="15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Запланировано обучение 281 человека на сумму 2 138,55 тыс. руб. для 17 медицинских организаций</a:t>
            </a:r>
          </a:p>
          <a:p>
            <a:pPr algn="ctr">
              <a:lnSpc>
                <a:spcPct val="107000"/>
              </a:lnSpc>
              <a:spcAft>
                <a:spcPts val="600"/>
              </a:spcAft>
            </a:pPr>
            <a:endParaRPr lang="ru-RU" sz="15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00"/>
              </a:spcAft>
            </a:pPr>
            <a:r>
              <a:rPr lang="ru-RU" sz="15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Прошли обучение за счет средств НСЗ 212 человек на сумму 1 114,61 тыс. руб. для 13 медицинских организаций</a:t>
            </a:r>
            <a:endParaRPr lang="ru-RU" sz="15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3" name="Стрелка вниз 12"/>
          <p:cNvSpPr/>
          <p:nvPr/>
        </p:nvSpPr>
        <p:spPr>
          <a:xfrm>
            <a:off x="2046678" y="2481995"/>
            <a:ext cx="478631" cy="4857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
        <p:nvSpPr>
          <p:cNvPr id="16" name="Стрелка вниз 15"/>
          <p:cNvSpPr/>
          <p:nvPr/>
        </p:nvSpPr>
        <p:spPr>
          <a:xfrm>
            <a:off x="6618680" y="2481995"/>
            <a:ext cx="478631" cy="4857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Tree>
    <p:extLst>
      <p:ext uri="{BB962C8B-B14F-4D97-AF65-F5344CB8AC3E}">
        <p14:creationId xmlns:p14="http://schemas.microsoft.com/office/powerpoint/2010/main" val="42908781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0"/>
          <p:cNvSpPr txBox="1">
            <a:spLocks noChangeArrowheads="1"/>
          </p:cNvSpPr>
          <p:nvPr/>
        </p:nvSpPr>
        <p:spPr bwMode="auto">
          <a:xfrm>
            <a:off x="120968" y="-1118236"/>
            <a:ext cx="5536406" cy="300082"/>
          </a:xfrm>
          <a:prstGeom prst="rect">
            <a:avLst/>
          </a:prstGeom>
          <a:noFill/>
          <a:ln>
            <a:noFill/>
          </a:ln>
          <a:effectLst>
            <a:outerShdw dist="35921" dir="2700000" algn="ctr" rotWithShape="0">
              <a:srgbClr val="80808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ru-RU" sz="1350"/>
          </a:p>
        </p:txBody>
      </p:sp>
      <p:sp>
        <p:nvSpPr>
          <p:cNvPr id="9" name="Text Box 20"/>
          <p:cNvSpPr txBox="1">
            <a:spLocks noChangeArrowheads="1"/>
          </p:cNvSpPr>
          <p:nvPr/>
        </p:nvSpPr>
        <p:spPr bwMode="auto">
          <a:xfrm>
            <a:off x="235268" y="-1003936"/>
            <a:ext cx="5536406" cy="300082"/>
          </a:xfrm>
          <a:prstGeom prst="rect">
            <a:avLst/>
          </a:prstGeom>
          <a:noFill/>
          <a:ln>
            <a:noFill/>
          </a:ln>
          <a:effectLst>
            <a:outerShdw dist="35921" dir="2700000" algn="ctr" rotWithShape="0">
              <a:srgbClr val="80808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ru-RU" sz="1350"/>
          </a:p>
        </p:txBody>
      </p:sp>
      <p:graphicFrame>
        <p:nvGraphicFramePr>
          <p:cNvPr id="26" name="Схема 25"/>
          <p:cNvGraphicFramePr/>
          <p:nvPr>
            <p:extLst>
              <p:ext uri="{D42A27DB-BD31-4B8C-83A1-F6EECF244321}">
                <p14:modId xmlns:p14="http://schemas.microsoft.com/office/powerpoint/2010/main" val="3674762721"/>
              </p:ext>
            </p:extLst>
          </p:nvPr>
        </p:nvGraphicFramePr>
        <p:xfrm>
          <a:off x="258594" y="908720"/>
          <a:ext cx="8777902"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7" name="Рисунок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801486" y="6407839"/>
            <a:ext cx="235010" cy="235010"/>
          </a:xfrm>
          <a:prstGeom prst="rect">
            <a:avLst/>
          </a:prstGeom>
          <a:ln>
            <a:noFill/>
          </a:ln>
          <a:effectLst>
            <a:outerShdw blurRad="190500" dist="228600" dir="2700000" algn="ctr">
              <a:srgbClr val="000000">
                <a:alpha val="0"/>
              </a:srgbClr>
            </a:outerShdw>
          </a:effectLst>
          <a:scene3d>
            <a:camera prst="orthographicFront">
              <a:rot lat="0" lon="0" rev="0"/>
            </a:camera>
            <a:lightRig rig="glow" dir="t">
              <a:rot lat="0" lon="0" rev="4800000"/>
            </a:lightRig>
          </a:scene3d>
          <a:sp3d prstMaterial="matte">
            <a:bevelT w="127000" h="63500"/>
          </a:sp3d>
        </p:spPr>
      </p:pic>
      <p:graphicFrame>
        <p:nvGraphicFramePr>
          <p:cNvPr id="27" name="Схема 26"/>
          <p:cNvGraphicFramePr/>
          <p:nvPr>
            <p:extLst>
              <p:ext uri="{D42A27DB-BD31-4B8C-83A1-F6EECF244321}">
                <p14:modId xmlns:p14="http://schemas.microsoft.com/office/powerpoint/2010/main" val="2472583037"/>
              </p:ext>
            </p:extLst>
          </p:nvPr>
        </p:nvGraphicFramePr>
        <p:xfrm>
          <a:off x="235266" y="188640"/>
          <a:ext cx="8801230" cy="93610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304970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0"/>
          <p:cNvSpPr txBox="1">
            <a:spLocks noChangeArrowheads="1"/>
          </p:cNvSpPr>
          <p:nvPr/>
        </p:nvSpPr>
        <p:spPr bwMode="auto">
          <a:xfrm>
            <a:off x="120968" y="-1332548"/>
            <a:ext cx="5494020" cy="300082"/>
          </a:xfrm>
          <a:prstGeom prst="rect">
            <a:avLst/>
          </a:prstGeom>
          <a:noFill/>
          <a:ln>
            <a:noFill/>
          </a:ln>
          <a:effectLst>
            <a:outerShdw dist="35921" dir="2700000" algn="ctr" rotWithShape="0">
              <a:srgbClr val="80808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endParaRPr lang="ru-RU" sz="1350"/>
          </a:p>
        </p:txBody>
      </p:sp>
      <p:graphicFrame>
        <p:nvGraphicFramePr>
          <p:cNvPr id="16" name="Схема 15"/>
          <p:cNvGraphicFramePr/>
          <p:nvPr>
            <p:extLst>
              <p:ext uri="{D42A27DB-BD31-4B8C-83A1-F6EECF244321}">
                <p14:modId xmlns:p14="http://schemas.microsoft.com/office/powerpoint/2010/main" val="240650847"/>
              </p:ext>
            </p:extLst>
          </p:nvPr>
        </p:nvGraphicFramePr>
        <p:xfrm>
          <a:off x="323850" y="908720"/>
          <a:ext cx="8424614" cy="55446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 Box 20"/>
          <p:cNvSpPr txBox="1">
            <a:spLocks noChangeArrowheads="1"/>
          </p:cNvSpPr>
          <p:nvPr/>
        </p:nvSpPr>
        <p:spPr bwMode="auto">
          <a:xfrm>
            <a:off x="235268" y="-1218248"/>
            <a:ext cx="5494020" cy="300082"/>
          </a:xfrm>
          <a:prstGeom prst="rect">
            <a:avLst/>
          </a:prstGeom>
          <a:noFill/>
          <a:ln>
            <a:noFill/>
          </a:ln>
          <a:effectLst>
            <a:outerShdw dist="35921" dir="2700000" algn="ctr" rotWithShape="0">
              <a:srgbClr val="80808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endParaRPr lang="ru-RU" sz="1350"/>
          </a:p>
        </p:txBody>
      </p:sp>
      <p:graphicFrame>
        <p:nvGraphicFramePr>
          <p:cNvPr id="17" name="Схема 16"/>
          <p:cNvGraphicFramePr/>
          <p:nvPr>
            <p:extLst>
              <p:ext uri="{D42A27DB-BD31-4B8C-83A1-F6EECF244321}">
                <p14:modId xmlns:p14="http://schemas.microsoft.com/office/powerpoint/2010/main" val="1000015762"/>
              </p:ext>
            </p:extLst>
          </p:nvPr>
        </p:nvGraphicFramePr>
        <p:xfrm>
          <a:off x="323850" y="332657"/>
          <a:ext cx="8519013" cy="5760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147699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2132856"/>
            <a:ext cx="7510829" cy="2068195"/>
          </a:xfrm>
          <a:prstGeom prst="rect">
            <a:avLst/>
          </a:prstGeom>
        </p:spPr>
        <p:txBody>
          <a:bodyPr wrap="square">
            <a:spAutoFit/>
          </a:bodyPr>
          <a:lstStyle/>
          <a:p>
            <a:pPr algn="ctr">
              <a:lnSpc>
                <a:spcPct val="107000"/>
              </a:lnSpc>
            </a:pPr>
            <a:r>
              <a:rPr lang="ru-RU" sz="2400" dirty="0">
                <a:latin typeface="Monotype Corsiva" panose="03010101010201010101" pitchFamily="66" charset="0"/>
                <a:ea typeface="Calibri" panose="020F0502020204030204" pitchFamily="34" charset="0"/>
                <a:cs typeface="Calibri" panose="020F0502020204030204" pitchFamily="34" charset="0"/>
              </a:rPr>
              <a:t>Реализация мероприятий </a:t>
            </a:r>
          </a:p>
          <a:p>
            <a:pPr algn="ctr">
              <a:lnSpc>
                <a:spcPct val="107000"/>
              </a:lnSpc>
            </a:pPr>
            <a:r>
              <a:rPr lang="ru-RU" sz="2400" dirty="0">
                <a:latin typeface="Monotype Corsiva" panose="03010101010201010101" pitchFamily="66" charset="0"/>
                <a:ea typeface="Calibri" panose="020F0502020204030204" pitchFamily="34" charset="0"/>
                <a:cs typeface="Calibri" panose="020F0502020204030204" pitchFamily="34" charset="0"/>
              </a:rPr>
              <a:t>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оборудования</a:t>
            </a:r>
          </a:p>
        </p:txBody>
      </p:sp>
      <p:pic>
        <p:nvPicPr>
          <p:cNvPr id="5" name="Рисунок 4"/>
          <p:cNvPicPr>
            <a:picLocks noChangeAspect="1"/>
          </p:cNvPicPr>
          <p:nvPr/>
        </p:nvPicPr>
        <p:blipFill>
          <a:blip r:embed="rId2">
            <a:extLst>
              <a:ext uri="{BEBA8EAE-BF5A-486C-A8C5-ECC9F3942E4B}">
                <a14:imgProps xmlns:a14="http://schemas.microsoft.com/office/drawing/2010/main">
                  <a14:imgLayer r:embed="rId3">
                    <a14:imgEffect>
                      <a14:sharpenSoften amount="-55000"/>
                    </a14:imgEffect>
                    <a14:imgEffect>
                      <a14:saturation sat="30000"/>
                    </a14:imgEffect>
                  </a14:imgLayer>
                </a14:imgProps>
              </a:ext>
              <a:ext uri="{28A0092B-C50C-407E-A947-70E740481C1C}">
                <a14:useLocalDpi xmlns:a14="http://schemas.microsoft.com/office/drawing/2010/main" val="0"/>
              </a:ext>
            </a:extLst>
          </a:blip>
          <a:stretch>
            <a:fillRect/>
          </a:stretch>
        </p:blipFill>
        <p:spPr>
          <a:xfrm>
            <a:off x="4067944" y="692696"/>
            <a:ext cx="1224136" cy="1152128"/>
          </a:xfrm>
          <a:prstGeom prst="rect">
            <a:avLst/>
          </a:prstGeom>
          <a:ln>
            <a:noFill/>
          </a:ln>
          <a:effectLst>
            <a:outerShdw blurRad="190500" dist="228600" dir="2700000" algn="ctr">
              <a:srgbClr val="000000">
                <a:alpha val="0"/>
              </a:srgbClr>
            </a:outerShdw>
            <a:softEdge rad="457200"/>
          </a:effectLst>
          <a:scene3d>
            <a:camera prst="orthographicFront">
              <a:rot lat="0" lon="0" rev="0"/>
            </a:camera>
            <a:lightRig rig="glow" dir="t">
              <a:rot lat="0" lon="0" rev="4800000"/>
            </a:lightRig>
          </a:scene3d>
          <a:sp3d prstMaterial="matte">
            <a:bevelT w="127000" h="63500"/>
          </a:sp3d>
        </p:spPr>
      </p:pic>
    </p:spTree>
    <p:extLst>
      <p:ext uri="{BB962C8B-B14F-4D97-AF65-F5344CB8AC3E}">
        <p14:creationId xmlns:p14="http://schemas.microsoft.com/office/powerpoint/2010/main" val="2043363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610136"/>
            <a:ext cx="8525568" cy="6247864"/>
          </a:xfrm>
          <a:prstGeom prst="rect">
            <a:avLst/>
          </a:prstGeom>
          <a:noFill/>
        </p:spPr>
        <p:txBody>
          <a:bodyPr wrap="square" rtlCol="0">
            <a:spAutoFit/>
          </a:bodyPr>
          <a:lstStyle/>
          <a:p>
            <a:pPr algn="ctr"/>
            <a:r>
              <a:rPr lang="ru-RU" sz="1600" b="1" u="sng" dirty="0" smtClean="0">
                <a:latin typeface="Times New Roman" pitchFamily="18" charset="0"/>
                <a:cs typeface="Times New Roman" pitchFamily="18" charset="0"/>
              </a:rPr>
              <a:t>Нормативно – правовые акты </a:t>
            </a:r>
          </a:p>
          <a:p>
            <a:pPr algn="ctr"/>
            <a:endParaRPr lang="ru-RU" sz="1600" b="1" dirty="0" smtClean="0">
              <a:latin typeface="Times New Roman" pitchFamily="18" charset="0"/>
              <a:cs typeface="Times New Roman" pitchFamily="18" charset="0"/>
            </a:endParaRPr>
          </a:p>
          <a:p>
            <a:pPr algn="ctr"/>
            <a:r>
              <a:rPr lang="ru-RU" sz="1600" b="1" dirty="0" smtClean="0">
                <a:latin typeface="Times New Roman" pitchFamily="18" charset="0"/>
                <a:cs typeface="Times New Roman" pitchFamily="18" charset="0"/>
              </a:rPr>
              <a:t>Постановление </a:t>
            </a:r>
            <a:r>
              <a:rPr lang="ru-RU" sz="1600" b="1" dirty="0">
                <a:latin typeface="Times New Roman" pitchFamily="18" charset="0"/>
                <a:cs typeface="Times New Roman" pitchFamily="18" charset="0"/>
              </a:rPr>
              <a:t>Правительства РФ от </a:t>
            </a:r>
            <a:r>
              <a:rPr lang="ru-RU" sz="1600" b="1" dirty="0" smtClean="0">
                <a:latin typeface="Times New Roman" pitchFamily="18" charset="0"/>
                <a:cs typeface="Times New Roman" pitchFamily="18" charset="0"/>
              </a:rPr>
              <a:t>26.02.2021 № </a:t>
            </a:r>
            <a:r>
              <a:rPr lang="ru-RU" sz="1600" b="1" dirty="0">
                <a:latin typeface="Times New Roman" pitchFamily="18" charset="0"/>
                <a:cs typeface="Times New Roman" pitchFamily="18" charset="0"/>
              </a:rPr>
              <a:t>273 </a:t>
            </a:r>
            <a:r>
              <a:rPr lang="ru-RU" sz="1600" dirty="0" smtClean="0">
                <a:latin typeface="Times New Roman" pitchFamily="18" charset="0"/>
                <a:cs typeface="Times New Roman" pitchFamily="18" charset="0"/>
              </a:rPr>
              <a:t>«Об утверждении </a:t>
            </a:r>
            <a:r>
              <a:rPr lang="ru-RU" sz="1600" u="sng" dirty="0" smtClean="0">
                <a:latin typeface="Times New Roman" pitchFamily="18" charset="0"/>
                <a:cs typeface="Times New Roman" pitchFamily="18" charset="0"/>
              </a:rPr>
              <a:t>Правил</a:t>
            </a:r>
            <a:r>
              <a:rPr lang="ru-RU" sz="1600" dirty="0" smtClean="0">
                <a:latin typeface="Times New Roman" pitchFamily="18" charset="0"/>
                <a:cs typeface="Times New Roman" pitchFamily="18" charset="0"/>
              </a:rPr>
              <a:t> </a:t>
            </a:r>
            <a:r>
              <a:rPr lang="ru-RU" sz="1600" dirty="0">
                <a:latin typeface="Times New Roman" pitchFamily="18" charset="0"/>
                <a:cs typeface="Times New Roman" pitchFamily="18" charset="0"/>
              </a:rPr>
              <a:t>использования медицинскими организациями средств нормированного страхового запаса Федерального фонда обязательного медицинского страхования, нормированного страхового запаса территориального фонда обязательного медицинского страхования для финансового обеспечения мероприятий 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a:t>
            </a:r>
            <a:r>
              <a:rPr lang="ru-RU" sz="1600" dirty="0" smtClean="0">
                <a:latin typeface="Times New Roman" pitchFamily="18" charset="0"/>
                <a:cs typeface="Times New Roman" pitchFamily="18" charset="0"/>
              </a:rPr>
              <a:t>оборудования»</a:t>
            </a:r>
          </a:p>
          <a:p>
            <a:pPr algn="ctr"/>
            <a:endParaRPr lang="ru-RU" sz="1600" dirty="0" smtClean="0">
              <a:latin typeface="Times New Roman" pitchFamily="18" charset="0"/>
              <a:cs typeface="Times New Roman" pitchFamily="18" charset="0"/>
            </a:endParaRPr>
          </a:p>
          <a:p>
            <a:pPr algn="ctr"/>
            <a:r>
              <a:rPr lang="ru-RU" sz="1600" b="1" dirty="0">
                <a:latin typeface="Times New Roman" pitchFamily="18" charset="0"/>
                <a:cs typeface="Times New Roman" pitchFamily="18" charset="0"/>
              </a:rPr>
              <a:t>П</a:t>
            </a:r>
            <a:r>
              <a:rPr lang="ru-RU" sz="1600" b="1" dirty="0" smtClean="0">
                <a:latin typeface="Times New Roman" pitchFamily="18" charset="0"/>
                <a:cs typeface="Times New Roman" pitchFamily="18" charset="0"/>
              </a:rPr>
              <a:t>риказ </a:t>
            </a:r>
            <a:r>
              <a:rPr lang="ru-RU" sz="1600" b="1" dirty="0">
                <a:latin typeface="Times New Roman" pitchFamily="18" charset="0"/>
                <a:cs typeface="Times New Roman" pitchFamily="18" charset="0"/>
              </a:rPr>
              <a:t>Министерства здравоохранения РФ от 15.03.2021 № 205н </a:t>
            </a:r>
            <a:r>
              <a:rPr lang="ru-RU" sz="1600" dirty="0">
                <a:latin typeface="Times New Roman" pitchFamily="18" charset="0"/>
                <a:cs typeface="Times New Roman" pitchFamily="18" charset="0"/>
              </a:rPr>
              <a:t>«Об утверждении порядка выбора медицинским работником программы повышения квалификации в организации, осуществляющей образовательную деятельность, для направления на дополнительное профессиональное образование за счет средств нормированного страхового запаса федерального фонда обязательного медицинского страхования, нормированного страхового запаса территориального фонда обязательного медицинского страхования</a:t>
            </a:r>
            <a:r>
              <a:rPr lang="ru-RU" sz="1600" dirty="0" smtClean="0">
                <a:latin typeface="Times New Roman" pitchFamily="18" charset="0"/>
                <a:cs typeface="Times New Roman" pitchFamily="18" charset="0"/>
              </a:rPr>
              <a:t>»</a:t>
            </a:r>
          </a:p>
          <a:p>
            <a:pPr algn="ctr"/>
            <a:endParaRPr lang="ru-RU" sz="1600" dirty="0">
              <a:latin typeface="Times New Roman" pitchFamily="18" charset="0"/>
              <a:cs typeface="Times New Roman" pitchFamily="18" charset="0"/>
            </a:endParaRPr>
          </a:p>
          <a:p>
            <a:pPr algn="ctr"/>
            <a:r>
              <a:rPr lang="ru-RU" sz="1600" b="1" dirty="0">
                <a:latin typeface="Times New Roman" pitchFamily="18" charset="0"/>
                <a:cs typeface="Times New Roman" pitchFamily="18" charset="0"/>
              </a:rPr>
              <a:t>Приказом Министерства здравоохранения РФ от </a:t>
            </a:r>
            <a:r>
              <a:rPr lang="ru-RU" sz="1600" b="1" dirty="0" smtClean="0">
                <a:latin typeface="Times New Roman" pitchFamily="18" charset="0"/>
                <a:cs typeface="Times New Roman" pitchFamily="18" charset="0"/>
              </a:rPr>
              <a:t>15.04.2021 № 354н </a:t>
            </a:r>
            <a:r>
              <a:rPr lang="ru-RU" sz="1600" dirty="0" smtClean="0">
                <a:latin typeface="Times New Roman" pitchFamily="18" charset="0"/>
                <a:cs typeface="Times New Roman" pitchFamily="18" charset="0"/>
              </a:rPr>
              <a:t>«Об утверждении</a:t>
            </a:r>
            <a:r>
              <a:rPr lang="ru-RU" sz="1600" b="1"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Порядка </a:t>
            </a:r>
            <a:r>
              <a:rPr lang="ru-RU" sz="1600" dirty="0">
                <a:latin typeface="Times New Roman" pitchFamily="18" charset="0"/>
                <a:cs typeface="Times New Roman" pitchFamily="18" charset="0"/>
              </a:rPr>
              <a:t>заключения и </a:t>
            </a:r>
            <a:r>
              <a:rPr lang="ru-RU" sz="1600" dirty="0" smtClean="0">
                <a:latin typeface="Times New Roman" pitchFamily="18" charset="0"/>
                <a:cs typeface="Times New Roman" pitchFamily="18" charset="0"/>
              </a:rPr>
              <a:t>типовой формы </a:t>
            </a:r>
            <a:r>
              <a:rPr lang="ru-RU" sz="1600" dirty="0">
                <a:latin typeface="Times New Roman" pitchFamily="18" charset="0"/>
                <a:cs typeface="Times New Roman" pitchFamily="18" charset="0"/>
              </a:rPr>
              <a:t>соглашения о финансовом обеспечении мероприятий 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a:t>
            </a:r>
            <a:r>
              <a:rPr lang="ru-RU" sz="1600" dirty="0" smtClean="0">
                <a:latin typeface="Times New Roman" pitchFamily="18" charset="0"/>
                <a:cs typeface="Times New Roman" pitchFamily="18" charset="0"/>
              </a:rPr>
              <a:t>оборудования»</a:t>
            </a:r>
          </a:p>
          <a:p>
            <a:pPr algn="ctr"/>
            <a:endParaRPr lang="ru-RU" sz="1600" dirty="0">
              <a:latin typeface="Times New Roman" pitchFamily="18" charset="0"/>
              <a:cs typeface="Times New Roman" pitchFamily="18" charset="0"/>
            </a:endParaRPr>
          </a:p>
          <a:p>
            <a:pPr algn="ctr"/>
            <a:endParaRPr lang="ru-RU" sz="1600" dirty="0">
              <a:latin typeface="Times New Roman" pitchFamily="18" charset="0"/>
              <a:cs typeface="Times New Roman" pitchFamily="18" charset="0"/>
            </a:endParaRPr>
          </a:p>
          <a:p>
            <a:pPr algn="ct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3290164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264696"/>
          </a:xfrm>
        </p:spPr>
        <p:txBody>
          <a:bodyPr>
            <a:normAutofit fontScale="77500" lnSpcReduction="20000"/>
          </a:bodyPr>
          <a:lstStyle/>
          <a:p>
            <a:pPr marL="0" indent="0" algn="ctr">
              <a:buNone/>
            </a:pPr>
            <a:r>
              <a:rPr lang="ru-RU" sz="2100" b="1" dirty="0">
                <a:solidFill>
                  <a:schemeClr val="tx1"/>
                </a:solidFill>
                <a:latin typeface="Times New Roman" pitchFamily="18" charset="0"/>
                <a:cs typeface="Times New Roman" pitchFamily="18" charset="0"/>
              </a:rPr>
              <a:t>Приказ Министерства здравоохранения РФ от 16.08.2021 № 859н </a:t>
            </a:r>
            <a:r>
              <a:rPr lang="ru-RU" sz="2100" dirty="0">
                <a:solidFill>
                  <a:schemeClr val="tx1"/>
                </a:solidFill>
                <a:latin typeface="Times New Roman" pitchFamily="18" charset="0"/>
                <a:cs typeface="Times New Roman" pitchFamily="18" charset="0"/>
              </a:rPr>
              <a:t>«Об утверждении критериев отбора мероприятий для включения в план мероприятий 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оборудования, утверждаемый министерством здравоохранения российской федерации по согласованию с федеральным фондом обязательного медицинского страхования»</a:t>
            </a:r>
          </a:p>
          <a:p>
            <a:pPr marL="0" algn="ctr"/>
            <a:endParaRPr lang="ru-RU" sz="2100" dirty="0">
              <a:solidFill>
                <a:schemeClr val="tx1"/>
              </a:solidFill>
              <a:latin typeface="Times New Roman" pitchFamily="18" charset="0"/>
              <a:cs typeface="Times New Roman" pitchFamily="18" charset="0"/>
            </a:endParaRPr>
          </a:p>
          <a:p>
            <a:pPr marL="0" indent="0" algn="ctr">
              <a:buNone/>
            </a:pPr>
            <a:r>
              <a:rPr lang="ru-RU" sz="2100" b="1" dirty="0">
                <a:solidFill>
                  <a:schemeClr val="tx1"/>
                </a:solidFill>
                <a:latin typeface="Times New Roman" pitchFamily="18" charset="0"/>
                <a:cs typeface="Times New Roman" pitchFamily="18" charset="0"/>
              </a:rPr>
              <a:t>Приказ Министерства здравоохранения РФ от 14.09.2021 № 922н</a:t>
            </a:r>
            <a:r>
              <a:rPr lang="ru-RU" sz="2100" dirty="0">
                <a:solidFill>
                  <a:schemeClr val="tx1"/>
                </a:solidFill>
                <a:latin typeface="Times New Roman" pitchFamily="18" charset="0"/>
                <a:cs typeface="Times New Roman" pitchFamily="18" charset="0"/>
              </a:rPr>
              <a:t> «Об утверждении  Порядка и сроков формирования, утверждения и ведения планов мероприятий 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оборудования, состава включаемых в них сведений, порядка и сроков формирования и направления заявок на включение мероприятий в такие планы мероприятий, а также форм указанных заявок</a:t>
            </a:r>
            <a:r>
              <a:rPr lang="ru-RU" sz="2100" dirty="0" smtClean="0">
                <a:solidFill>
                  <a:schemeClr val="tx1"/>
                </a:solidFill>
                <a:latin typeface="Times New Roman" pitchFamily="18" charset="0"/>
                <a:cs typeface="Times New Roman" pitchFamily="18" charset="0"/>
              </a:rPr>
              <a:t>»</a:t>
            </a:r>
          </a:p>
          <a:p>
            <a:pPr marL="0" indent="0" algn="ctr">
              <a:buNone/>
            </a:pPr>
            <a:endParaRPr lang="ru-RU" sz="2100" dirty="0">
              <a:solidFill>
                <a:schemeClr val="tx1"/>
              </a:solidFill>
              <a:latin typeface="Times New Roman" pitchFamily="18" charset="0"/>
              <a:cs typeface="Times New Roman" pitchFamily="18" charset="0"/>
            </a:endParaRPr>
          </a:p>
          <a:p>
            <a:pPr marL="0" indent="0" algn="ctr">
              <a:buNone/>
            </a:pPr>
            <a:r>
              <a:rPr lang="ru-RU" sz="2100" b="1" dirty="0" smtClean="0">
                <a:solidFill>
                  <a:schemeClr val="tx1"/>
                </a:solidFill>
                <a:latin typeface="Times New Roman" pitchFamily="18" charset="0"/>
                <a:cs typeface="Times New Roman" pitchFamily="18" charset="0"/>
              </a:rPr>
              <a:t>Приказ </a:t>
            </a:r>
            <a:r>
              <a:rPr lang="ru-RU" sz="2100" b="1" dirty="0">
                <a:solidFill>
                  <a:schemeClr val="tx1"/>
                </a:solidFill>
                <a:latin typeface="Times New Roman" pitchFamily="18" charset="0"/>
                <a:cs typeface="Times New Roman" pitchFamily="18" charset="0"/>
              </a:rPr>
              <a:t>Министерства здравоохранения КБР от 18.10.2021 № 420-П </a:t>
            </a:r>
            <a:r>
              <a:rPr lang="ru-RU" sz="2100" dirty="0">
                <a:solidFill>
                  <a:schemeClr val="tx1"/>
                </a:solidFill>
                <a:latin typeface="Times New Roman" pitchFamily="18" charset="0"/>
                <a:cs typeface="Times New Roman" pitchFamily="18" charset="0"/>
              </a:rPr>
              <a:t>«О создании территориальной Комиссии по рассмотрению заявок на включение мероприятий в территориальный план мероприятий 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оборудования» (ред. от 30.12.2021 № 191-К</a:t>
            </a:r>
            <a:r>
              <a:rPr lang="ru-RU" sz="2100" dirty="0" smtClean="0">
                <a:solidFill>
                  <a:schemeClr val="tx1"/>
                </a:solidFill>
                <a:latin typeface="Times New Roman" pitchFamily="18" charset="0"/>
                <a:cs typeface="Times New Roman" pitchFamily="18" charset="0"/>
              </a:rPr>
              <a:t>)</a:t>
            </a:r>
          </a:p>
          <a:p>
            <a:pPr marL="0" indent="0" algn="ctr">
              <a:buNone/>
            </a:pPr>
            <a:endParaRPr lang="ru-RU" sz="2100" dirty="0">
              <a:solidFill>
                <a:schemeClr val="tx1"/>
              </a:solidFill>
              <a:latin typeface="Times New Roman" pitchFamily="18" charset="0"/>
              <a:cs typeface="Times New Roman" pitchFamily="18" charset="0"/>
            </a:endParaRPr>
          </a:p>
          <a:p>
            <a:pPr marL="0" indent="0" algn="ctr">
              <a:buNone/>
            </a:pPr>
            <a:r>
              <a:rPr lang="ru-RU" sz="2100" b="1" dirty="0" smtClean="0">
                <a:solidFill>
                  <a:schemeClr val="tx1"/>
                </a:solidFill>
                <a:latin typeface="Times New Roman" pitchFamily="18" charset="0"/>
                <a:cs typeface="Times New Roman" pitchFamily="18" charset="0"/>
              </a:rPr>
              <a:t>Приказ </a:t>
            </a:r>
            <a:r>
              <a:rPr lang="ru-RU" sz="2100" b="1" dirty="0">
                <a:solidFill>
                  <a:schemeClr val="tx1"/>
                </a:solidFill>
                <a:latin typeface="Times New Roman" pitchFamily="18" charset="0"/>
                <a:cs typeface="Times New Roman" pitchFamily="18" charset="0"/>
              </a:rPr>
              <a:t>Министерства здравоохранения КБР от 15.11.2021 № 455-П </a:t>
            </a:r>
            <a:r>
              <a:rPr lang="ru-RU" sz="2100" dirty="0">
                <a:solidFill>
                  <a:schemeClr val="tx1"/>
                </a:solidFill>
                <a:latin typeface="Times New Roman" pitchFamily="18" charset="0"/>
                <a:cs typeface="Times New Roman" pitchFamily="18" charset="0"/>
              </a:rPr>
              <a:t>«Об утверждении Правил и Критериев отбора медицинских организаций для включения в план  мероприятий по использованию медицинскими организациями средств нормированного страхового запаса территориального фонда обязательного медицинского страхования для финансового обеспечения мероприятий 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оборудования</a:t>
            </a:r>
            <a:r>
              <a:rPr lang="ru-RU" sz="2100" dirty="0" smtClean="0">
                <a:solidFill>
                  <a:schemeClr val="tx1"/>
                </a:solidFill>
                <a:latin typeface="Times New Roman" pitchFamily="18" charset="0"/>
                <a:cs typeface="Times New Roman" pitchFamily="18" charset="0"/>
              </a:rPr>
              <a:t>»</a:t>
            </a:r>
            <a:endParaRPr lang="ru-RU" sz="2100" dirty="0">
              <a:solidFill>
                <a:schemeClr val="tx1"/>
              </a:solidFill>
              <a:latin typeface="Times New Roman" pitchFamily="18" charset="0"/>
              <a:cs typeface="Times New Roman" pitchFamily="18" charset="0"/>
            </a:endParaRPr>
          </a:p>
          <a:p>
            <a:pPr marL="0" algn="ctr"/>
            <a:endParaRPr lang="ru-RU" sz="1600" b="1" u="sng"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49951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76672"/>
            <a:ext cx="8435280" cy="5577483"/>
          </a:xfrm>
        </p:spPr>
        <p:txBody>
          <a:bodyPr>
            <a:normAutofit/>
          </a:bodyPr>
          <a:lstStyle/>
          <a:p>
            <a:pPr marL="0" indent="0" algn="ctr">
              <a:lnSpc>
                <a:spcPct val="90000"/>
              </a:lnSpc>
              <a:spcAft>
                <a:spcPts val="800"/>
              </a:spcAft>
              <a:buNone/>
            </a:pPr>
            <a:r>
              <a:rPr lang="ru-RU" sz="1600" b="1" dirty="0" smtClean="0">
                <a:solidFill>
                  <a:schemeClr val="tx1"/>
                </a:solidFill>
                <a:latin typeface="Times New Roman" pitchFamily="18" charset="0"/>
                <a:cs typeface="Times New Roman" pitchFamily="18" charset="0"/>
              </a:rPr>
              <a:t>                 Приказ </a:t>
            </a:r>
            <a:r>
              <a:rPr lang="ru-RU" sz="1600" b="1" dirty="0">
                <a:solidFill>
                  <a:schemeClr val="tx1"/>
                </a:solidFill>
                <a:latin typeface="Times New Roman" pitchFamily="18" charset="0"/>
                <a:cs typeface="Times New Roman" pitchFamily="18" charset="0"/>
              </a:rPr>
              <a:t>Федерального Фонда обязательного медицинского </a:t>
            </a:r>
            <a:r>
              <a:rPr lang="ru-RU" sz="1600" b="1" dirty="0" smtClean="0">
                <a:solidFill>
                  <a:schemeClr val="tx1"/>
                </a:solidFill>
                <a:latin typeface="Times New Roman" pitchFamily="18" charset="0"/>
                <a:cs typeface="Times New Roman" pitchFamily="18" charset="0"/>
              </a:rPr>
              <a:t>страхования </a:t>
            </a:r>
            <a:r>
              <a:rPr lang="ru-RU" sz="1600" b="1" dirty="0">
                <a:solidFill>
                  <a:schemeClr val="tx1"/>
                </a:solidFill>
                <a:latin typeface="Times New Roman" pitchFamily="18" charset="0"/>
                <a:cs typeface="Times New Roman" pitchFamily="18" charset="0"/>
              </a:rPr>
              <a:t>от 29.12.2021 № 149н </a:t>
            </a:r>
            <a:r>
              <a:rPr lang="ru-RU" sz="1600" dirty="0">
                <a:solidFill>
                  <a:schemeClr val="tx1"/>
                </a:solidFill>
                <a:latin typeface="Times New Roman" pitchFamily="18" charset="0"/>
                <a:cs typeface="Times New Roman" pitchFamily="18" charset="0"/>
              </a:rPr>
              <a:t>«Об установлении порядка использования средств нормированного страхового запаса территориального фонда обязательного медицинского страхования</a:t>
            </a:r>
            <a:r>
              <a:rPr lang="ru-RU" sz="1600" dirty="0" smtClean="0">
                <a:solidFill>
                  <a:schemeClr val="tx1"/>
                </a:solidFill>
                <a:latin typeface="Times New Roman" pitchFamily="18" charset="0"/>
                <a:cs typeface="Times New Roman" pitchFamily="18" charset="0"/>
              </a:rPr>
              <a:t>»</a:t>
            </a:r>
            <a:endParaRPr lang="ru-RU" sz="1600" dirty="0">
              <a:solidFill>
                <a:schemeClr val="tx1"/>
              </a:solidFill>
              <a:latin typeface="Times New Roman" pitchFamily="18" charset="0"/>
              <a:cs typeface="Times New Roman" pitchFamily="18" charset="0"/>
            </a:endParaRPr>
          </a:p>
          <a:p>
            <a:pPr marL="0" indent="0" algn="ctr">
              <a:lnSpc>
                <a:spcPct val="90000"/>
              </a:lnSpc>
              <a:spcAft>
                <a:spcPts val="0"/>
              </a:spcAft>
              <a:buNone/>
            </a:pPr>
            <a:r>
              <a:rPr lang="ru-RU" sz="1600" b="1" dirty="0" smtClean="0">
                <a:solidFill>
                  <a:schemeClr val="tx1"/>
                </a:solidFill>
                <a:latin typeface="Times New Roman" pitchFamily="18" charset="0"/>
                <a:cs typeface="Times New Roman" pitchFamily="18" charset="0"/>
              </a:rPr>
              <a:t>               Приказ </a:t>
            </a:r>
            <a:r>
              <a:rPr lang="ru-RU" sz="1600" b="1" dirty="0">
                <a:solidFill>
                  <a:schemeClr val="tx1"/>
                </a:solidFill>
                <a:latin typeface="Times New Roman" pitchFamily="18" charset="0"/>
                <a:cs typeface="Times New Roman" pitchFamily="18" charset="0"/>
              </a:rPr>
              <a:t>Федерального Фонда обязательного медицинского страхования </a:t>
            </a:r>
            <a:r>
              <a:rPr lang="ru-RU" sz="1600" b="1" dirty="0" smtClean="0">
                <a:solidFill>
                  <a:schemeClr val="tx1"/>
                </a:solidFill>
                <a:latin typeface="Times New Roman" pitchFamily="18" charset="0"/>
                <a:cs typeface="Times New Roman" pitchFamily="18" charset="0"/>
              </a:rPr>
              <a:t>от </a:t>
            </a:r>
            <a:r>
              <a:rPr lang="ru-RU" sz="1600" b="1" dirty="0">
                <a:solidFill>
                  <a:schemeClr val="tx1"/>
                </a:solidFill>
                <a:latin typeface="Times New Roman" pitchFamily="18" charset="0"/>
                <a:cs typeface="Times New Roman" pitchFamily="18" charset="0"/>
              </a:rPr>
              <a:t>26.05.2016 № 105 </a:t>
            </a:r>
            <a:r>
              <a:rPr lang="ru-RU" sz="1600" dirty="0">
                <a:solidFill>
                  <a:schemeClr val="tx1"/>
                </a:solidFill>
                <a:latin typeface="Times New Roman" pitchFamily="18" charset="0"/>
                <a:cs typeface="Times New Roman" pitchFamily="18" charset="0"/>
              </a:rPr>
              <a:t>«Об утверждении порядка и форм представления отчетности о реализации мероприятий 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оборудования и использовании предоставленных средств для их финансового обеспечения».</a:t>
            </a:r>
          </a:p>
          <a:p>
            <a:pPr marL="0" indent="0" algn="ctr">
              <a:lnSpc>
                <a:spcPct val="107000"/>
              </a:lnSpc>
              <a:spcAft>
                <a:spcPts val="800"/>
              </a:spcAft>
              <a:buNone/>
            </a:pPr>
            <a:endParaRPr lang="ru-RU"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39695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16416" y="5733256"/>
            <a:ext cx="435332" cy="435332"/>
          </a:xfrm>
          <a:prstGeom prst="rect">
            <a:avLst/>
          </a:prstGeom>
          <a:ln>
            <a:noFill/>
          </a:ln>
          <a:effectLst>
            <a:outerShdw blurRad="190500" dist="228600" dir="2700000" algn="ctr">
              <a:srgbClr val="000000">
                <a:alpha val="0"/>
              </a:srgbClr>
            </a:outerShdw>
          </a:effectLst>
          <a:scene3d>
            <a:camera prst="orthographicFront">
              <a:rot lat="0" lon="0" rev="0"/>
            </a:camera>
            <a:lightRig rig="glow" dir="t">
              <a:rot lat="0" lon="0" rev="4800000"/>
            </a:lightRig>
          </a:scene3d>
          <a:sp3d prstMaterial="matte">
            <a:bevelT w="127000" h="63500"/>
          </a:sp3d>
        </p:spPr>
      </p:pic>
      <p:sp>
        <p:nvSpPr>
          <p:cNvPr id="2" name="Прямоугольник 1"/>
          <p:cNvSpPr/>
          <p:nvPr/>
        </p:nvSpPr>
        <p:spPr>
          <a:xfrm>
            <a:off x="107505" y="404665"/>
            <a:ext cx="8856984" cy="759247"/>
          </a:xfrm>
          <a:prstGeom prst="rect">
            <a:avLst/>
          </a:prstGeom>
        </p:spPr>
        <p:txBody>
          <a:bodyPr wrap="square">
            <a:spAutoFit/>
          </a:bodyPr>
          <a:lstStyle/>
          <a:p>
            <a:pPr algn="ctr">
              <a:lnSpc>
                <a:spcPct val="107000"/>
              </a:lnSpc>
              <a:spcAft>
                <a:spcPts val="600"/>
              </a:spcAft>
              <a:tabLst>
                <a:tab pos="5207794" algn="l"/>
              </a:tabLst>
            </a:pPr>
            <a:r>
              <a:rPr lang="ru-RU" sz="1350" b="1" dirty="0">
                <a:solidFill>
                  <a:srgbClr val="052E65"/>
                </a:solidFill>
                <a:latin typeface="Calibri" panose="020F0502020204030204" pitchFamily="34" charset="0"/>
                <a:cs typeface="Times New Roman" panose="02020603050405020304" pitchFamily="18" charset="0"/>
              </a:rPr>
              <a:t>Объем средств, сформированных в НСЗ на финансовое обеспечение мероприятий по организации дополнительного профессионального образования медицинских работников по программам повышения квалификации, а также по приобретению и проведению ремонта медицинского </a:t>
            </a:r>
            <a:r>
              <a:rPr lang="ru-RU" sz="1350" b="1" dirty="0" smtClean="0">
                <a:solidFill>
                  <a:srgbClr val="052E65"/>
                </a:solidFill>
                <a:latin typeface="Calibri" panose="020F0502020204030204" pitchFamily="34" charset="0"/>
                <a:cs typeface="Times New Roman" panose="02020603050405020304" pitchFamily="18" charset="0"/>
              </a:rPr>
              <a:t>оборудования</a:t>
            </a:r>
            <a:endParaRPr lang="ru-RU" sz="900"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556745748"/>
              </p:ext>
            </p:extLst>
          </p:nvPr>
        </p:nvGraphicFramePr>
        <p:xfrm>
          <a:off x="506114" y="1412778"/>
          <a:ext cx="8284205" cy="4161995"/>
        </p:xfrm>
        <a:graphic>
          <a:graphicData uri="http://schemas.openxmlformats.org/drawingml/2006/table">
            <a:tbl>
              <a:tblPr firstRow="1" firstCol="1" bandRow="1">
                <a:tableStyleId>{5C22544A-7EE6-4342-B048-85BDC9FD1C3A}</a:tableStyleId>
              </a:tblPr>
              <a:tblGrid>
                <a:gridCol w="3705846">
                  <a:extLst>
                    <a:ext uri="{9D8B030D-6E8A-4147-A177-3AD203B41FA5}">
                      <a16:colId xmlns:a16="http://schemas.microsoft.com/office/drawing/2014/main" val="2574553265"/>
                    </a:ext>
                  </a:extLst>
                </a:gridCol>
                <a:gridCol w="1296144">
                  <a:extLst>
                    <a:ext uri="{9D8B030D-6E8A-4147-A177-3AD203B41FA5}">
                      <a16:colId xmlns:a16="http://schemas.microsoft.com/office/drawing/2014/main" val="407380994"/>
                    </a:ext>
                  </a:extLst>
                </a:gridCol>
                <a:gridCol w="1152128">
                  <a:extLst>
                    <a:ext uri="{9D8B030D-6E8A-4147-A177-3AD203B41FA5}">
                      <a16:colId xmlns:a16="http://schemas.microsoft.com/office/drawing/2014/main" val="1632293609"/>
                    </a:ext>
                  </a:extLst>
                </a:gridCol>
                <a:gridCol w="936104">
                  <a:extLst>
                    <a:ext uri="{9D8B030D-6E8A-4147-A177-3AD203B41FA5}">
                      <a16:colId xmlns:a16="http://schemas.microsoft.com/office/drawing/2014/main" val="768123336"/>
                    </a:ext>
                  </a:extLst>
                </a:gridCol>
                <a:gridCol w="1193983">
                  <a:extLst>
                    <a:ext uri="{9D8B030D-6E8A-4147-A177-3AD203B41FA5}">
                      <a16:colId xmlns:a16="http://schemas.microsoft.com/office/drawing/2014/main" val="976981720"/>
                    </a:ext>
                  </a:extLst>
                </a:gridCol>
              </a:tblGrid>
              <a:tr h="596537">
                <a:tc>
                  <a:txBody>
                    <a:bodyPr/>
                    <a:lstStyle/>
                    <a:p>
                      <a:pPr algn="ctr">
                        <a:lnSpc>
                          <a:spcPct val="107000"/>
                        </a:lnSpc>
                        <a:spcAft>
                          <a:spcPts val="0"/>
                        </a:spcAft>
                        <a:tabLst>
                          <a:tab pos="5686425" algn="l"/>
                        </a:tabLst>
                      </a:pPr>
                      <a:endParaRPr lang="ru-RU" sz="800" b="1" kern="1200" dirty="0" smtClean="0">
                        <a:solidFill>
                          <a:schemeClr val="lt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tabLst>
                          <a:tab pos="5686425" algn="l"/>
                        </a:tabLst>
                      </a:pPr>
                      <a:r>
                        <a:rPr lang="ru-RU" sz="800" b="1" kern="1200" dirty="0" smtClean="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Вид </a:t>
                      </a:r>
                      <a:r>
                        <a:rPr lang="ru-RU" sz="800" b="1" kern="1200" dirty="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финансовых санкций</a:t>
                      </a:r>
                    </a:p>
                  </a:txBody>
                  <a:tcPr marL="51435" marR="51435" marT="0" marB="0"/>
                </a:tc>
                <a:tc>
                  <a:txBody>
                    <a:bodyPr/>
                    <a:lstStyle/>
                    <a:p>
                      <a:pPr algn="ctr">
                        <a:lnSpc>
                          <a:spcPct val="107000"/>
                        </a:lnSpc>
                        <a:spcAft>
                          <a:spcPts val="0"/>
                        </a:spcAft>
                        <a:tabLst>
                          <a:tab pos="5686425" algn="l"/>
                        </a:tabLst>
                      </a:pPr>
                      <a:endParaRPr lang="ru-RU" sz="800" b="1" kern="1200" dirty="0" smtClean="0">
                        <a:solidFill>
                          <a:schemeClr val="lt1"/>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tabLst>
                          <a:tab pos="5686425" algn="l"/>
                        </a:tabLst>
                      </a:pPr>
                      <a:r>
                        <a:rPr lang="ru-RU" sz="800" b="1" kern="1200" dirty="0" smtClean="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Итого сумма</a:t>
                      </a:r>
                      <a:r>
                        <a:rPr lang="ru-RU" sz="800" b="1" kern="1200" dirty="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 тыс. </a:t>
                      </a:r>
                      <a:r>
                        <a:rPr lang="ru-RU" sz="800" b="1" kern="1200" dirty="0" smtClean="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рублей</a:t>
                      </a:r>
                    </a:p>
                    <a:p>
                      <a:pPr algn="ctr">
                        <a:lnSpc>
                          <a:spcPct val="107000"/>
                        </a:lnSpc>
                        <a:spcAft>
                          <a:spcPts val="0"/>
                        </a:spcAft>
                        <a:tabLst>
                          <a:tab pos="5686425" algn="l"/>
                        </a:tabLst>
                      </a:pPr>
                      <a:endParaRPr lang="ru-RU" sz="800" b="1" kern="1200" dirty="0" smtClean="0">
                        <a:solidFill>
                          <a:schemeClr val="lt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ctr">
                        <a:lnSpc>
                          <a:spcPct val="107000"/>
                        </a:lnSpc>
                        <a:spcAft>
                          <a:spcPts val="0"/>
                        </a:spcAft>
                        <a:tabLst>
                          <a:tab pos="5686425" algn="l"/>
                        </a:tabLst>
                      </a:pPr>
                      <a:r>
                        <a:rPr lang="ru-RU" sz="800" dirty="0" smtClean="0">
                          <a:effectLst/>
                          <a:latin typeface="Calibri" panose="020F0502020204030204" pitchFamily="34" charset="0"/>
                          <a:ea typeface="Calibri" panose="020F0502020204030204" pitchFamily="34" charset="0"/>
                          <a:cs typeface="Times New Roman" panose="02020603050405020304" pitchFamily="18" charset="0"/>
                        </a:rPr>
                        <a:t>от КБ Филиал ООО «Капитал Медицинское страхование»</a:t>
                      </a:r>
                      <a:endParaRPr lang="ru-RU"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ctr">
                        <a:lnSpc>
                          <a:spcPct val="107000"/>
                        </a:lnSpc>
                        <a:spcAft>
                          <a:spcPts val="0"/>
                        </a:spcAft>
                        <a:tabLst>
                          <a:tab pos="5686425" algn="l"/>
                        </a:tabLst>
                      </a:pPr>
                      <a:endParaRPr lang="ru-RU" sz="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tabLst>
                          <a:tab pos="5686425" algn="l"/>
                        </a:tabLst>
                      </a:pPr>
                      <a:r>
                        <a:rPr lang="ru-RU" sz="800" dirty="0" smtClean="0">
                          <a:effectLst/>
                          <a:latin typeface="Calibri" panose="020F0502020204030204" pitchFamily="34" charset="0"/>
                          <a:ea typeface="Calibri" panose="020F0502020204030204" pitchFamily="34" charset="0"/>
                          <a:cs typeface="Times New Roman" panose="02020603050405020304" pitchFamily="18" charset="0"/>
                        </a:rPr>
                        <a:t>от ООО «СМО РЕСО-Мед» в КБР</a:t>
                      </a:r>
                      <a:endParaRPr lang="ru-RU"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0" algn="ctr" defTabSz="914400" rtl="0" eaLnBrk="1" latinLnBrk="0" hangingPunct="1">
                        <a:lnSpc>
                          <a:spcPct val="107000"/>
                        </a:lnSpc>
                        <a:spcAft>
                          <a:spcPts val="0"/>
                        </a:spcAft>
                        <a:tabLst>
                          <a:tab pos="5686425" algn="l"/>
                        </a:tabLst>
                      </a:pPr>
                      <a:endParaRPr lang="ru-RU" sz="800" b="1" kern="1200" dirty="0" smtClean="0">
                        <a:solidFill>
                          <a:schemeClr val="lt1"/>
                        </a:solidFill>
                        <a:effectLst/>
                        <a:latin typeface="Calibri" panose="020F0502020204030204" pitchFamily="34" charset="0"/>
                        <a:ea typeface="Calibri" panose="020F0502020204030204" pitchFamily="34" charset="0"/>
                        <a:cs typeface="Times New Roman" panose="02020603050405020304" pitchFamily="18" charset="0"/>
                      </a:endParaRPr>
                    </a:p>
                    <a:p>
                      <a:pPr marL="0" algn="ctr" defTabSz="914400" rtl="0" eaLnBrk="1" latinLnBrk="0" hangingPunct="1">
                        <a:lnSpc>
                          <a:spcPct val="107000"/>
                        </a:lnSpc>
                        <a:spcAft>
                          <a:spcPts val="0"/>
                        </a:spcAft>
                        <a:tabLst>
                          <a:tab pos="5686425" algn="l"/>
                        </a:tabLst>
                      </a:pPr>
                      <a:r>
                        <a:rPr lang="ru-RU" sz="800" b="1" kern="1200" dirty="0" smtClean="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от медицинских организаций по проверкам ТФОМС</a:t>
                      </a:r>
                      <a:endParaRPr lang="ru-RU" sz="800" b="1" kern="1200" dirty="0">
                        <a:solidFill>
                          <a:schemeClr val="lt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240515062"/>
                  </a:ext>
                </a:extLst>
              </a:tr>
              <a:tr h="598570">
                <a:tc>
                  <a:txBody>
                    <a:bodyPr/>
                    <a:lstStyle/>
                    <a:p>
                      <a:pPr>
                        <a:lnSpc>
                          <a:spcPct val="107000"/>
                        </a:lnSpc>
                        <a:spcAft>
                          <a:spcPts val="0"/>
                        </a:spcAft>
                        <a:tabLst>
                          <a:tab pos="5686425" algn="l"/>
                        </a:tabLst>
                      </a:pPr>
                      <a:r>
                        <a:rPr lang="ru-RU" sz="1200" dirty="0">
                          <a:effectLst/>
                        </a:rPr>
                        <a:t>По результатам медико-экономического контроля</a:t>
                      </a:r>
                      <a:endParaRPr lang="ru-RU"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382905" algn="ctr">
                        <a:lnSpc>
                          <a:spcPct val="107000"/>
                        </a:lnSpc>
                        <a:spcAft>
                          <a:spcPts val="0"/>
                        </a:spcAft>
                        <a:tabLst>
                          <a:tab pos="5686425" algn="l"/>
                        </a:tabLst>
                      </a:pPr>
                      <a:r>
                        <a:rPr lang="ru-RU" sz="1200" dirty="0" smtClean="0">
                          <a:effectLst/>
                          <a:latin typeface="+mn-lt"/>
                          <a:ea typeface="+mn-ea"/>
                          <a:cs typeface="+mn-cs"/>
                        </a:rPr>
                        <a:t>5</a:t>
                      </a:r>
                      <a:r>
                        <a:rPr lang="ru-RU" sz="1200" baseline="0" dirty="0" smtClean="0">
                          <a:effectLst/>
                          <a:latin typeface="+mn-lt"/>
                          <a:ea typeface="+mn-ea"/>
                          <a:cs typeface="+mn-cs"/>
                        </a:rPr>
                        <a:t> 131,19</a:t>
                      </a:r>
                      <a:endParaRPr lang="ru-RU"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4 369,14</a:t>
                      </a:r>
                      <a:endParaRPr lang="ru-RU" sz="1200" kern="1200" dirty="0">
                        <a:solidFill>
                          <a:schemeClr val="dk1"/>
                        </a:solidFill>
                        <a:effectLst/>
                        <a:latin typeface="+mn-lt"/>
                        <a:ea typeface="+mn-ea"/>
                        <a:cs typeface="+mn-cs"/>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762,05</a:t>
                      </a:r>
                      <a:endParaRPr lang="ru-RU" sz="1200" kern="1200" dirty="0">
                        <a:solidFill>
                          <a:schemeClr val="dk1"/>
                        </a:solidFill>
                        <a:effectLst/>
                        <a:latin typeface="+mn-lt"/>
                        <a:ea typeface="+mn-ea"/>
                        <a:cs typeface="+mn-cs"/>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2 180,25</a:t>
                      </a:r>
                      <a:endParaRPr lang="ru-RU" sz="1200" kern="1200" dirty="0">
                        <a:solidFill>
                          <a:schemeClr val="dk1"/>
                        </a:solidFill>
                        <a:effectLst/>
                        <a:latin typeface="+mn-lt"/>
                        <a:ea typeface="+mn-ea"/>
                        <a:cs typeface="+mn-cs"/>
                      </a:endParaRPr>
                    </a:p>
                  </a:txBody>
                  <a:tcPr marL="51435" marR="51435" marT="0" marB="0"/>
                </a:tc>
                <a:extLst>
                  <a:ext uri="{0D108BD9-81ED-4DB2-BD59-A6C34878D82A}">
                    <a16:rowId xmlns:a16="http://schemas.microsoft.com/office/drawing/2014/main" val="92336281"/>
                  </a:ext>
                </a:extLst>
              </a:tr>
              <a:tr h="680747">
                <a:tc>
                  <a:txBody>
                    <a:bodyPr/>
                    <a:lstStyle/>
                    <a:p>
                      <a:pPr>
                        <a:lnSpc>
                          <a:spcPct val="107000"/>
                        </a:lnSpc>
                        <a:spcAft>
                          <a:spcPts val="0"/>
                        </a:spcAft>
                        <a:tabLst>
                          <a:tab pos="5686425" algn="l"/>
                        </a:tabLst>
                      </a:pPr>
                      <a:r>
                        <a:rPr lang="ru-RU" sz="1200">
                          <a:effectLst/>
                        </a:rPr>
                        <a:t>По результатам проведения экспертизы качества медицинской помощи</a:t>
                      </a:r>
                      <a:endParaRPr lang="ru-RU" sz="8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382905" algn="ctr">
                        <a:lnSpc>
                          <a:spcPct val="107000"/>
                        </a:lnSpc>
                        <a:spcAft>
                          <a:spcPts val="0"/>
                        </a:spcAft>
                        <a:tabLst>
                          <a:tab pos="5686425" algn="l"/>
                        </a:tabLst>
                      </a:pPr>
                      <a:r>
                        <a:rPr lang="ru-RU" sz="1200" dirty="0" smtClean="0">
                          <a:effectLst/>
                          <a:latin typeface="+mn-lt"/>
                          <a:ea typeface="+mn-ea"/>
                          <a:cs typeface="+mn-cs"/>
                        </a:rPr>
                        <a:t>7</a:t>
                      </a:r>
                      <a:r>
                        <a:rPr lang="ru-RU" sz="1200" baseline="0" dirty="0" smtClean="0">
                          <a:effectLst/>
                          <a:latin typeface="+mn-lt"/>
                          <a:ea typeface="+mn-ea"/>
                          <a:cs typeface="+mn-cs"/>
                        </a:rPr>
                        <a:t> 187,28</a:t>
                      </a:r>
                      <a:endParaRPr lang="ru-RU"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7 063,73</a:t>
                      </a: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123,55</a:t>
                      </a:r>
                      <a:endParaRPr lang="ru-RU" sz="1200" kern="1200" dirty="0">
                        <a:solidFill>
                          <a:schemeClr val="dk1"/>
                        </a:solidFill>
                        <a:effectLst/>
                        <a:latin typeface="+mn-lt"/>
                        <a:ea typeface="+mn-ea"/>
                        <a:cs typeface="+mn-cs"/>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0,00</a:t>
                      </a:r>
                      <a:endParaRPr lang="ru-RU" sz="1200" kern="1200" dirty="0">
                        <a:solidFill>
                          <a:schemeClr val="dk1"/>
                        </a:solidFill>
                        <a:effectLst/>
                        <a:latin typeface="+mn-lt"/>
                        <a:ea typeface="+mn-ea"/>
                        <a:cs typeface="+mn-cs"/>
                      </a:endParaRPr>
                    </a:p>
                  </a:txBody>
                  <a:tcPr marL="51435" marR="51435" marT="0" marB="0"/>
                </a:tc>
                <a:extLst>
                  <a:ext uri="{0D108BD9-81ED-4DB2-BD59-A6C34878D82A}">
                    <a16:rowId xmlns:a16="http://schemas.microsoft.com/office/drawing/2014/main" val="4018312958"/>
                  </a:ext>
                </a:extLst>
              </a:tr>
              <a:tr h="722159">
                <a:tc>
                  <a:txBody>
                    <a:bodyPr/>
                    <a:lstStyle/>
                    <a:p>
                      <a:pPr>
                        <a:lnSpc>
                          <a:spcPct val="107000"/>
                        </a:lnSpc>
                        <a:spcAft>
                          <a:spcPts val="0"/>
                        </a:spcAft>
                        <a:tabLst>
                          <a:tab pos="5686425" algn="l"/>
                        </a:tabLst>
                      </a:pPr>
                      <a:r>
                        <a:rPr lang="ru-RU" sz="1200" dirty="0">
                          <a:effectLst/>
                        </a:rPr>
                        <a:t>По результатам медико-экономической экспертизы</a:t>
                      </a:r>
                      <a:endParaRPr lang="ru-RU"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382905" algn="ctr">
                        <a:lnSpc>
                          <a:spcPct val="107000"/>
                        </a:lnSpc>
                        <a:spcAft>
                          <a:spcPts val="0"/>
                        </a:spcAft>
                        <a:tabLst>
                          <a:tab pos="5686425" algn="l"/>
                        </a:tabLst>
                      </a:pPr>
                      <a:r>
                        <a:rPr lang="ru-RU" sz="1200" dirty="0" smtClean="0">
                          <a:effectLst/>
                          <a:latin typeface="+mn-lt"/>
                          <a:ea typeface="+mn-ea"/>
                          <a:cs typeface="+mn-cs"/>
                        </a:rPr>
                        <a:t>6</a:t>
                      </a:r>
                      <a:r>
                        <a:rPr lang="ru-RU" sz="1200" baseline="0" dirty="0" smtClean="0">
                          <a:effectLst/>
                          <a:latin typeface="+mn-lt"/>
                          <a:ea typeface="+mn-ea"/>
                          <a:cs typeface="+mn-cs"/>
                        </a:rPr>
                        <a:t> 548,44</a:t>
                      </a:r>
                      <a:endParaRPr lang="ru-RU"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6</a:t>
                      </a:r>
                      <a:r>
                        <a:rPr lang="ru-RU" sz="1200" kern="1200" baseline="0" dirty="0" smtClean="0">
                          <a:solidFill>
                            <a:schemeClr val="dk1"/>
                          </a:solidFill>
                          <a:effectLst/>
                          <a:latin typeface="+mn-lt"/>
                          <a:ea typeface="+mn-ea"/>
                          <a:cs typeface="+mn-cs"/>
                        </a:rPr>
                        <a:t> 464,18</a:t>
                      </a:r>
                      <a:endParaRPr lang="ru-RU" sz="1200" kern="1200" dirty="0">
                        <a:solidFill>
                          <a:schemeClr val="dk1"/>
                        </a:solidFill>
                        <a:effectLst/>
                        <a:latin typeface="+mn-lt"/>
                        <a:ea typeface="+mn-ea"/>
                        <a:cs typeface="+mn-cs"/>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84,26</a:t>
                      </a:r>
                      <a:endParaRPr lang="ru-RU" sz="1200" kern="1200" dirty="0">
                        <a:solidFill>
                          <a:schemeClr val="dk1"/>
                        </a:solidFill>
                        <a:effectLst/>
                        <a:latin typeface="+mn-lt"/>
                        <a:ea typeface="+mn-ea"/>
                        <a:cs typeface="+mn-cs"/>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68,70</a:t>
                      </a:r>
                      <a:endParaRPr lang="ru-RU" sz="1200" kern="1200" dirty="0">
                        <a:solidFill>
                          <a:schemeClr val="dk1"/>
                        </a:solidFill>
                        <a:effectLst/>
                        <a:latin typeface="+mn-lt"/>
                        <a:ea typeface="+mn-ea"/>
                        <a:cs typeface="+mn-cs"/>
                      </a:endParaRPr>
                    </a:p>
                  </a:txBody>
                  <a:tcPr marL="51435" marR="51435" marT="0" marB="0"/>
                </a:tc>
                <a:extLst>
                  <a:ext uri="{0D108BD9-81ED-4DB2-BD59-A6C34878D82A}">
                    <a16:rowId xmlns:a16="http://schemas.microsoft.com/office/drawing/2014/main" val="3064090938"/>
                  </a:ext>
                </a:extLst>
              </a:tr>
              <a:tr h="704891">
                <a:tc>
                  <a:txBody>
                    <a:bodyPr/>
                    <a:lstStyle/>
                    <a:p>
                      <a:pPr>
                        <a:lnSpc>
                          <a:spcPct val="107000"/>
                        </a:lnSpc>
                        <a:spcAft>
                          <a:spcPts val="0"/>
                        </a:spcAft>
                        <a:tabLst>
                          <a:tab pos="5686425" algn="l"/>
                        </a:tabLst>
                      </a:pPr>
                      <a:r>
                        <a:rPr lang="ru-RU" sz="1200">
                          <a:effectLst/>
                        </a:rPr>
                        <a:t>В результате уплаты штрафов</a:t>
                      </a:r>
                      <a:endParaRPr lang="ru-RU" sz="8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382905" algn="ctr">
                        <a:lnSpc>
                          <a:spcPct val="107000"/>
                        </a:lnSpc>
                        <a:spcAft>
                          <a:spcPts val="0"/>
                        </a:spcAft>
                        <a:tabLst>
                          <a:tab pos="5686425" algn="l"/>
                        </a:tabLst>
                      </a:pPr>
                      <a:r>
                        <a:rPr lang="ru-RU" sz="1200" dirty="0" smtClean="0">
                          <a:effectLst/>
                          <a:latin typeface="+mn-lt"/>
                          <a:ea typeface="+mn-ea"/>
                          <a:cs typeface="+mn-cs"/>
                        </a:rPr>
                        <a:t>882,83</a:t>
                      </a:r>
                      <a:endParaRPr lang="ru-RU"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881,85</a:t>
                      </a:r>
                      <a:endParaRPr lang="ru-RU" sz="1200" kern="1200" dirty="0">
                        <a:solidFill>
                          <a:schemeClr val="dk1"/>
                        </a:solidFill>
                        <a:effectLst/>
                        <a:latin typeface="+mn-lt"/>
                        <a:ea typeface="+mn-ea"/>
                        <a:cs typeface="+mn-cs"/>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0,98</a:t>
                      </a:r>
                      <a:endParaRPr lang="ru-RU" sz="1200" kern="1200" dirty="0">
                        <a:solidFill>
                          <a:schemeClr val="dk1"/>
                        </a:solidFill>
                        <a:effectLst/>
                        <a:latin typeface="+mn-lt"/>
                        <a:ea typeface="+mn-ea"/>
                        <a:cs typeface="+mn-cs"/>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47,98</a:t>
                      </a:r>
                      <a:endParaRPr lang="ru-RU" sz="1200" kern="1200" dirty="0">
                        <a:solidFill>
                          <a:schemeClr val="dk1"/>
                        </a:solidFill>
                        <a:effectLst/>
                        <a:latin typeface="+mn-lt"/>
                        <a:ea typeface="+mn-ea"/>
                        <a:cs typeface="+mn-cs"/>
                      </a:endParaRPr>
                    </a:p>
                  </a:txBody>
                  <a:tcPr marL="51435" marR="51435" marT="0" marB="0"/>
                </a:tc>
                <a:extLst>
                  <a:ext uri="{0D108BD9-81ED-4DB2-BD59-A6C34878D82A}">
                    <a16:rowId xmlns:a16="http://schemas.microsoft.com/office/drawing/2014/main" val="3664820420"/>
                  </a:ext>
                </a:extLst>
              </a:tr>
              <a:tr h="859091">
                <a:tc>
                  <a:txBody>
                    <a:bodyPr/>
                    <a:lstStyle/>
                    <a:p>
                      <a:pPr>
                        <a:lnSpc>
                          <a:spcPct val="107000"/>
                        </a:lnSpc>
                        <a:spcAft>
                          <a:spcPts val="0"/>
                        </a:spcAft>
                        <a:tabLst>
                          <a:tab pos="5686425" algn="l"/>
                        </a:tabLst>
                      </a:pPr>
                      <a:r>
                        <a:rPr lang="ru-RU" sz="1200">
                          <a:effectLst/>
                        </a:rPr>
                        <a:t>ИТОГО:</a:t>
                      </a:r>
                      <a:endParaRPr lang="ru-RU" sz="8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382905" algn="ctr">
                        <a:lnSpc>
                          <a:spcPct val="107000"/>
                        </a:lnSpc>
                        <a:spcAft>
                          <a:spcPts val="0"/>
                        </a:spcAft>
                        <a:tabLst>
                          <a:tab pos="5686425" algn="l"/>
                        </a:tabLst>
                      </a:pPr>
                      <a:r>
                        <a:rPr lang="ru-RU" sz="1200" dirty="0" smtClean="0">
                          <a:effectLst/>
                        </a:rPr>
                        <a:t>19 749,73</a:t>
                      </a:r>
                      <a:endParaRPr lang="ru-RU"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18 778,89</a:t>
                      </a:r>
                      <a:endParaRPr lang="ru-RU" sz="1200" kern="1200" dirty="0">
                        <a:solidFill>
                          <a:schemeClr val="dk1"/>
                        </a:solidFill>
                        <a:effectLst/>
                        <a:latin typeface="+mn-lt"/>
                        <a:ea typeface="+mn-ea"/>
                        <a:cs typeface="+mn-cs"/>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970,85</a:t>
                      </a:r>
                      <a:endParaRPr lang="ru-RU" sz="1200" kern="1200" dirty="0">
                        <a:solidFill>
                          <a:schemeClr val="dk1"/>
                        </a:solidFill>
                        <a:effectLst/>
                        <a:latin typeface="+mn-lt"/>
                        <a:ea typeface="+mn-ea"/>
                        <a:cs typeface="+mn-cs"/>
                      </a:endParaRPr>
                    </a:p>
                  </a:txBody>
                  <a:tcPr marL="51435" marR="51435" marT="0" marB="0"/>
                </a:tc>
                <a:tc>
                  <a:txBody>
                    <a:bodyPr/>
                    <a:lstStyle/>
                    <a:p>
                      <a:pPr marL="382905" algn="ctr" defTabSz="914400" rtl="0" eaLnBrk="1" latinLnBrk="0" hangingPunct="1">
                        <a:lnSpc>
                          <a:spcPct val="107000"/>
                        </a:lnSpc>
                        <a:spcAft>
                          <a:spcPts val="0"/>
                        </a:spcAft>
                        <a:tabLst>
                          <a:tab pos="5686425" algn="l"/>
                        </a:tabLst>
                      </a:pPr>
                      <a:r>
                        <a:rPr lang="ru-RU" sz="1200" kern="1200" dirty="0" smtClean="0">
                          <a:solidFill>
                            <a:schemeClr val="dk1"/>
                          </a:solidFill>
                          <a:effectLst/>
                          <a:latin typeface="+mn-lt"/>
                          <a:ea typeface="+mn-ea"/>
                          <a:cs typeface="+mn-cs"/>
                        </a:rPr>
                        <a:t>2 296,93</a:t>
                      </a:r>
                      <a:endParaRPr lang="ru-RU" sz="1200" kern="1200" dirty="0">
                        <a:solidFill>
                          <a:schemeClr val="dk1"/>
                        </a:solidFill>
                        <a:effectLst/>
                        <a:latin typeface="+mn-lt"/>
                        <a:ea typeface="+mn-ea"/>
                        <a:cs typeface="+mn-cs"/>
                      </a:endParaRPr>
                    </a:p>
                  </a:txBody>
                  <a:tcPr marL="51435" marR="51435" marT="0" marB="0"/>
                </a:tc>
                <a:extLst>
                  <a:ext uri="{0D108BD9-81ED-4DB2-BD59-A6C34878D82A}">
                    <a16:rowId xmlns:a16="http://schemas.microsoft.com/office/drawing/2014/main" val="1424539646"/>
                  </a:ext>
                </a:extLst>
              </a:tr>
            </a:tbl>
          </a:graphicData>
        </a:graphic>
      </p:graphicFrame>
    </p:spTree>
    <p:extLst>
      <p:ext uri="{BB962C8B-B14F-4D97-AF65-F5344CB8AC3E}">
        <p14:creationId xmlns:p14="http://schemas.microsoft.com/office/powerpoint/2010/main" val="1420334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0772" y="260648"/>
            <a:ext cx="8496944" cy="5616624"/>
          </a:xfrm>
        </p:spPr>
        <p:txBody>
          <a:bodyPr/>
          <a:lstStyle/>
          <a:p>
            <a:pPr marL="0" indent="0" algn="ctr">
              <a:buNone/>
            </a:pPr>
            <a:r>
              <a:rPr lang="ru-RU" b="1" u="sng" dirty="0" smtClean="0"/>
              <a:t>План мероприятий на 2021 год</a:t>
            </a:r>
            <a:endParaRPr lang="ru-RU" b="1" u="sng" dirty="0"/>
          </a:p>
          <a:p>
            <a:pPr marL="0" indent="0" algn="ctr">
              <a:buNone/>
            </a:pPr>
            <a:endParaRPr lang="ru-RU" b="1" u="sng" dirty="0"/>
          </a:p>
        </p:txBody>
      </p:sp>
      <p:graphicFrame>
        <p:nvGraphicFramePr>
          <p:cNvPr id="6" name="Таблица 5"/>
          <p:cNvGraphicFramePr>
            <a:graphicFrameLocks noGrp="1"/>
          </p:cNvGraphicFramePr>
          <p:nvPr>
            <p:extLst>
              <p:ext uri="{D42A27DB-BD31-4B8C-83A1-F6EECF244321}">
                <p14:modId xmlns:p14="http://schemas.microsoft.com/office/powerpoint/2010/main" val="1148073659"/>
              </p:ext>
            </p:extLst>
          </p:nvPr>
        </p:nvGraphicFramePr>
        <p:xfrm>
          <a:off x="514809" y="980729"/>
          <a:ext cx="7848870" cy="5184576"/>
        </p:xfrm>
        <a:graphic>
          <a:graphicData uri="http://schemas.openxmlformats.org/drawingml/2006/table">
            <a:tbl>
              <a:tblPr firstRow="1" bandRow="1">
                <a:tableStyleId>{5C22544A-7EE6-4342-B048-85BDC9FD1C3A}</a:tableStyleId>
              </a:tblPr>
              <a:tblGrid>
                <a:gridCol w="2616290">
                  <a:extLst>
                    <a:ext uri="{9D8B030D-6E8A-4147-A177-3AD203B41FA5}">
                      <a16:colId xmlns:a16="http://schemas.microsoft.com/office/drawing/2014/main" val="385194253"/>
                    </a:ext>
                  </a:extLst>
                </a:gridCol>
                <a:gridCol w="2616290">
                  <a:extLst>
                    <a:ext uri="{9D8B030D-6E8A-4147-A177-3AD203B41FA5}">
                      <a16:colId xmlns:a16="http://schemas.microsoft.com/office/drawing/2014/main" val="3823869083"/>
                    </a:ext>
                  </a:extLst>
                </a:gridCol>
                <a:gridCol w="2616290">
                  <a:extLst>
                    <a:ext uri="{9D8B030D-6E8A-4147-A177-3AD203B41FA5}">
                      <a16:colId xmlns:a16="http://schemas.microsoft.com/office/drawing/2014/main" val="2011316780"/>
                    </a:ext>
                  </a:extLst>
                </a:gridCol>
              </a:tblGrid>
              <a:tr h="1239310">
                <a:tc gridSpan="3">
                  <a:txBody>
                    <a:bodyPr/>
                    <a:lstStyle/>
                    <a:p>
                      <a:pPr algn="ctr"/>
                      <a:endParaRPr lang="ru-RU" dirty="0" smtClean="0"/>
                    </a:p>
                    <a:p>
                      <a:pPr algn="ctr"/>
                      <a:r>
                        <a:rPr lang="ru-RU" b="0" dirty="0" smtClean="0"/>
                        <a:t>Утвержден в сумме </a:t>
                      </a:r>
                    </a:p>
                    <a:p>
                      <a:pPr algn="ctr"/>
                      <a:endParaRPr lang="ru-RU" b="0" dirty="0" smtClean="0"/>
                    </a:p>
                    <a:p>
                      <a:pPr algn="ctr"/>
                      <a:r>
                        <a:rPr lang="ru-RU" b="1" dirty="0" smtClean="0"/>
                        <a:t>28</a:t>
                      </a:r>
                      <a:r>
                        <a:rPr lang="ru-RU" b="1" baseline="0" dirty="0" smtClean="0"/>
                        <a:t> 324,7 </a:t>
                      </a:r>
                      <a:r>
                        <a:rPr lang="ru-RU" baseline="0" dirty="0" smtClean="0"/>
                        <a:t>тыс. рублей</a:t>
                      </a:r>
                      <a:endParaRPr lang="ru-RU" dirty="0"/>
                    </a:p>
                  </a:txBody>
                  <a:tcPr/>
                </a:tc>
                <a:tc hMerge="1">
                  <a:txBody>
                    <a:bodyPr/>
                    <a:lstStyle/>
                    <a:p>
                      <a:endParaRPr lang="ru-RU" dirty="0"/>
                    </a:p>
                  </a:txBody>
                  <a:tcPr/>
                </a:tc>
                <a:tc hMerge="1">
                  <a:txBody>
                    <a:bodyPr/>
                    <a:lstStyle/>
                    <a:p>
                      <a:endParaRPr lang="ru-RU" dirty="0"/>
                    </a:p>
                  </a:txBody>
                  <a:tcPr/>
                </a:tc>
                <a:extLst>
                  <a:ext uri="{0D108BD9-81ED-4DB2-BD59-A6C34878D82A}">
                    <a16:rowId xmlns:a16="http://schemas.microsoft.com/office/drawing/2014/main" val="2945490886"/>
                  </a:ext>
                </a:extLst>
              </a:tr>
              <a:tr h="3016505">
                <a:tc>
                  <a:txBody>
                    <a:bodyPr/>
                    <a:lstStyle/>
                    <a:p>
                      <a:pPr algn="ctr"/>
                      <a:r>
                        <a:rPr lang="ru-RU" sz="1800" kern="1200" dirty="0" smtClean="0">
                          <a:solidFill>
                            <a:schemeClr val="dk1"/>
                          </a:solidFill>
                          <a:effectLst/>
                          <a:latin typeface="+mn-lt"/>
                          <a:ea typeface="+mn-ea"/>
                          <a:cs typeface="+mn-cs"/>
                        </a:rPr>
                        <a:t>организация дополнительного профессионального образования медицинских работников по программам повышения квалификации</a:t>
                      </a:r>
                      <a:endParaRPr lang="ru-RU" dirty="0"/>
                    </a:p>
                  </a:txBody>
                  <a:tcPr/>
                </a:tc>
                <a:tc>
                  <a:txBody>
                    <a:bodyPr/>
                    <a:lstStyle/>
                    <a:p>
                      <a:pPr algn="ctr"/>
                      <a:r>
                        <a:rPr lang="ru-RU" sz="1800" kern="1200" dirty="0" smtClean="0">
                          <a:solidFill>
                            <a:schemeClr val="dk1"/>
                          </a:solidFill>
                          <a:effectLst/>
                          <a:latin typeface="+mn-lt"/>
                          <a:ea typeface="+mn-ea"/>
                          <a:cs typeface="+mn-cs"/>
                        </a:rPr>
                        <a:t> приобретение медицинского оборудования</a:t>
                      </a:r>
                      <a:endParaRPr lang="ru-RU" dirty="0"/>
                    </a:p>
                  </a:txBody>
                  <a:tcPr/>
                </a:tc>
                <a:tc>
                  <a:txBody>
                    <a:bodyPr/>
                    <a:lstStyle/>
                    <a:p>
                      <a:pPr algn="ctr"/>
                      <a:r>
                        <a:rPr lang="ru-RU" sz="1800" kern="1200" dirty="0" smtClean="0">
                          <a:solidFill>
                            <a:schemeClr val="dk1"/>
                          </a:solidFill>
                          <a:effectLst/>
                          <a:latin typeface="+mn-lt"/>
                          <a:ea typeface="+mn-ea"/>
                          <a:cs typeface="+mn-cs"/>
                        </a:rPr>
                        <a:t>проведение ремонта медицинского оборудования</a:t>
                      </a:r>
                      <a:endParaRPr lang="ru-RU" dirty="0"/>
                    </a:p>
                  </a:txBody>
                  <a:tcPr/>
                </a:tc>
                <a:extLst>
                  <a:ext uri="{0D108BD9-81ED-4DB2-BD59-A6C34878D82A}">
                    <a16:rowId xmlns:a16="http://schemas.microsoft.com/office/drawing/2014/main" val="2641408176"/>
                  </a:ext>
                </a:extLst>
              </a:tr>
              <a:tr h="92876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chemeClr val="dk1"/>
                          </a:solidFill>
                          <a:effectLst/>
                          <a:latin typeface="+mn-lt"/>
                          <a:ea typeface="+mn-ea"/>
                          <a:cs typeface="+mn-cs"/>
                        </a:rPr>
                        <a:t>2 138,5</a:t>
                      </a:r>
                    </a:p>
                    <a:p>
                      <a:pPr marL="0" marR="0" indent="0" algn="ctr"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chemeClr val="dk1"/>
                          </a:solidFill>
                          <a:effectLst/>
                          <a:latin typeface="+mn-lt"/>
                          <a:ea typeface="+mn-ea"/>
                          <a:cs typeface="+mn-cs"/>
                        </a:rPr>
                        <a:t> тыс. рублей</a:t>
                      </a:r>
                      <a:endParaRPr lang="ru-RU" b="1" dirty="0" smtClean="0"/>
                    </a:p>
                    <a:p>
                      <a:pPr algn="ctr"/>
                      <a:endParaRPr lang="ru-RU" b="1" dirty="0"/>
                    </a:p>
                  </a:txBody>
                  <a:tcPr/>
                </a:tc>
                <a:tc>
                  <a:txBody>
                    <a:bodyPr/>
                    <a:lstStyle/>
                    <a:p>
                      <a:pPr algn="ctr"/>
                      <a:r>
                        <a:rPr lang="ru-RU" sz="1800" b="1" kern="1200" dirty="0" smtClean="0">
                          <a:solidFill>
                            <a:schemeClr val="dk1"/>
                          </a:solidFill>
                          <a:effectLst/>
                          <a:latin typeface="+mn-lt"/>
                          <a:ea typeface="+mn-ea"/>
                          <a:cs typeface="+mn-cs"/>
                        </a:rPr>
                        <a:t>26 186,2</a:t>
                      </a:r>
                    </a:p>
                    <a:p>
                      <a:pPr algn="ctr"/>
                      <a:r>
                        <a:rPr lang="ru-RU" sz="1800" b="1" kern="1200" dirty="0" smtClean="0">
                          <a:solidFill>
                            <a:schemeClr val="dk1"/>
                          </a:solidFill>
                          <a:effectLst/>
                          <a:latin typeface="+mn-lt"/>
                          <a:ea typeface="+mn-ea"/>
                          <a:cs typeface="+mn-cs"/>
                        </a:rPr>
                        <a:t> тыс. рублей</a:t>
                      </a:r>
                      <a:endParaRPr lang="ru-RU"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chemeClr val="dk1"/>
                          </a:solidFill>
                          <a:effectLst/>
                          <a:latin typeface="+mn-lt"/>
                          <a:ea typeface="+mn-ea"/>
                          <a:cs typeface="+mn-cs"/>
                        </a:rPr>
                        <a:t>не предусмотрено</a:t>
                      </a:r>
                      <a:endParaRPr lang="ru-RU" b="1" dirty="0" smtClean="0"/>
                    </a:p>
                    <a:p>
                      <a:pPr algn="ctr"/>
                      <a:endParaRPr lang="ru-RU" b="1" dirty="0"/>
                    </a:p>
                  </a:txBody>
                  <a:tcPr/>
                </a:tc>
                <a:extLst>
                  <a:ext uri="{0D108BD9-81ED-4DB2-BD59-A6C34878D82A}">
                    <a16:rowId xmlns:a16="http://schemas.microsoft.com/office/drawing/2014/main" val="2292991809"/>
                  </a:ext>
                </a:extLst>
              </a:tr>
            </a:tbl>
          </a:graphicData>
        </a:graphic>
      </p:graphicFrame>
    </p:spTree>
    <p:extLst>
      <p:ext uri="{BB962C8B-B14F-4D97-AF65-F5344CB8AC3E}">
        <p14:creationId xmlns:p14="http://schemas.microsoft.com/office/powerpoint/2010/main" val="39293535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2713</TotalTime>
  <Words>1144</Words>
  <Application>Microsoft Office PowerPoint</Application>
  <PresentationFormat>Экран (4:3)</PresentationFormat>
  <Paragraphs>223</Paragraphs>
  <Slides>11</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11</vt:i4>
      </vt:variant>
    </vt:vector>
  </HeadingPairs>
  <TitlesOfParts>
    <vt:vector size="19" baseType="lpstr">
      <vt:lpstr>Arial</vt:lpstr>
      <vt:lpstr>Calibri</vt:lpstr>
      <vt:lpstr>Century Gothic</vt:lpstr>
      <vt:lpstr>Courier New</vt:lpstr>
      <vt:lpstr>Monotype Corsiva</vt:lpstr>
      <vt:lpstr>Palatino Linotype</vt:lpstr>
      <vt:lpstr>Times New Roman</vt:lpstr>
      <vt:lpstr>Исполнительная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N N. K</cp:lastModifiedBy>
  <cp:revision>56</cp:revision>
  <cp:lastPrinted>2022-03-25T17:51:27Z</cp:lastPrinted>
  <dcterms:created xsi:type="dcterms:W3CDTF">2022-02-03T13:53:05Z</dcterms:created>
  <dcterms:modified xsi:type="dcterms:W3CDTF">2022-04-05T07:53:52Z</dcterms:modified>
</cp:coreProperties>
</file>