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1.xml" ContentType="application/vnd.openxmlformats-officedocument.themeOverride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charts/chart6.xml" ContentType="application/vnd.openxmlformats-officedocument.drawingml.chart+xml"/>
  <Override PartName="/ppt/theme/themeOverride3.xml" ContentType="application/vnd.openxmlformats-officedocument.themeOverride+xml"/>
  <Override PartName="/ppt/charts/chart7.xml" ContentType="application/vnd.openxmlformats-officedocument.drawingml.chart+xml"/>
  <Override PartName="/ppt/theme/themeOverride4.xml" ContentType="application/vnd.openxmlformats-officedocument.themeOverride+xml"/>
  <Override PartName="/ppt/charts/chart8.xml" ContentType="application/vnd.openxmlformats-officedocument.drawingml.chart+xml"/>
  <Override PartName="/ppt/theme/themeOverride5.xml" ContentType="application/vnd.openxmlformats-officedocument.themeOverride+xml"/>
  <Override PartName="/ppt/charts/chart9.xml" ContentType="application/vnd.openxmlformats-officedocument.drawingml.chart+xml"/>
  <Override PartName="/ppt/theme/themeOverride6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62" r:id="rId2"/>
    <p:sldId id="259" r:id="rId3"/>
    <p:sldId id="260" r:id="rId4"/>
    <p:sldId id="261" r:id="rId5"/>
    <p:sldId id="263" r:id="rId6"/>
    <p:sldId id="264" r:id="rId7"/>
    <p:sldId id="266" r:id="rId8"/>
    <p:sldId id="267" r:id="rId9"/>
    <p:sldId id="268" r:id="rId10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13" autoAdjust="0"/>
  </p:normalViewPr>
  <p:slideViewPr>
    <p:cSldViewPr>
      <p:cViewPr varScale="1">
        <p:scale>
          <a:sx n="109" d="100"/>
          <a:sy n="109" d="100"/>
        </p:scale>
        <p:origin x="129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4.xlsx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3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6.xlsx"/><Relationship Id="rId1" Type="http://schemas.openxmlformats.org/officeDocument/2006/relationships/themeOverride" Target="../theme/themeOverride4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7.xlsx"/><Relationship Id="rId1" Type="http://schemas.openxmlformats.org/officeDocument/2006/relationships/themeOverride" Target="../theme/themeOverride5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8.xlsx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3205016023794071E-2"/>
          <c:y val="0.10017134545308959"/>
          <c:w val="0.67802511870072502"/>
          <c:h val="0.81114168576445045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  <c:txPr>
        <a:bodyPr/>
        <a:lstStyle/>
        <a:p>
          <a:pPr>
            <a:defRPr sz="105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1696807512576103E-2"/>
          <c:y val="0.24521200613494845"/>
          <c:w val="0.59340259473369117"/>
          <c:h val="0.66423707179517444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78232806762033269"/>
          <c:y val="0.46695300974583431"/>
          <c:w val="0.17511883594385225"/>
          <c:h val="0.22384958751878184"/>
        </c:manualLayout>
      </c:layout>
      <c:overlay val="0"/>
      <c:txPr>
        <a:bodyPr/>
        <a:lstStyle/>
        <a:p>
          <a:pPr>
            <a:defRPr sz="100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ru-RU" sz="1800" dirty="0"/>
              <a:t>МО сферы ОМС КБР </a:t>
            </a:r>
            <a:r>
              <a:rPr lang="ru-RU" sz="1800" dirty="0" smtClean="0"/>
              <a:t>2016</a:t>
            </a:r>
            <a:r>
              <a:rPr lang="en-US" sz="1800" dirty="0" smtClean="0"/>
              <a:t>.</a:t>
            </a:r>
            <a:endParaRPr lang="ru-RU" sz="1800" dirty="0"/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  <c:txPr>
        <a:bodyPr/>
        <a:lstStyle/>
        <a:p>
          <a:pPr>
            <a:defRPr sz="1200" b="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 b="1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3205016023794071E-2"/>
          <c:y val="0.10017134545308959"/>
          <c:w val="0.67802511870072502"/>
          <c:h val="0.81114168576445045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  <c:txPr>
        <a:bodyPr/>
        <a:lstStyle/>
        <a:p>
          <a:pPr>
            <a:defRPr sz="105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1696807512576103E-2"/>
          <c:y val="0.24521200613494845"/>
          <c:w val="0.59340259473369117"/>
          <c:h val="0.66423707179517444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78232806762033269"/>
          <c:y val="0.46695300974583431"/>
          <c:w val="0.17511883594385225"/>
          <c:h val="0.22384958751878184"/>
        </c:manualLayout>
      </c:layout>
      <c:overlay val="0"/>
      <c:txPr>
        <a:bodyPr/>
        <a:lstStyle/>
        <a:p>
          <a:pPr>
            <a:defRPr sz="100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/>
            </a:pPr>
            <a:r>
              <a:rPr lang="ru-RU" sz="1800" dirty="0"/>
              <a:t>МО сферы ОМС КБР </a:t>
            </a:r>
            <a:r>
              <a:rPr lang="ru-RU" sz="1800" dirty="0" smtClean="0"/>
              <a:t>2016</a:t>
            </a:r>
            <a:r>
              <a:rPr lang="en-US" sz="1800" dirty="0" smtClean="0"/>
              <a:t>.</a:t>
            </a:r>
            <a:endParaRPr lang="ru-RU" sz="1800" dirty="0"/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  <c:txPr>
        <a:bodyPr/>
        <a:lstStyle/>
        <a:p>
          <a:pPr>
            <a:defRPr sz="1200" b="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 b="1"/>
      </a:pPr>
      <a:endParaRPr lang="ru-RU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3205016023794071E-2"/>
          <c:y val="0.10017134545308959"/>
          <c:w val="0.67802511870072502"/>
          <c:h val="0.81114168576445045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  <c:txPr>
        <a:bodyPr/>
        <a:lstStyle/>
        <a:p>
          <a:pPr>
            <a:defRPr sz="105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1696807512576103E-2"/>
          <c:y val="0.24521200613494845"/>
          <c:w val="0.59340259473369117"/>
          <c:h val="0.66423707179517444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78232806762033269"/>
          <c:y val="0.46695300974583431"/>
          <c:w val="0.17511883594385225"/>
          <c:h val="0.22384958751878184"/>
        </c:manualLayout>
      </c:layout>
      <c:overlay val="0"/>
      <c:txPr>
        <a:bodyPr/>
        <a:lstStyle/>
        <a:p>
          <a:pPr>
            <a:defRPr sz="100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/>
            </a:pPr>
            <a:r>
              <a:rPr lang="ru-RU" sz="1800" dirty="0"/>
              <a:t>МО сферы ОМС КБР </a:t>
            </a:r>
            <a:r>
              <a:rPr lang="ru-RU" sz="1800" dirty="0" smtClean="0"/>
              <a:t>2016</a:t>
            </a:r>
            <a:r>
              <a:rPr lang="en-US" sz="1800" dirty="0" smtClean="0"/>
              <a:t>.</a:t>
            </a:r>
            <a:endParaRPr lang="ru-RU" sz="1800" dirty="0"/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  <c:txPr>
        <a:bodyPr/>
        <a:lstStyle/>
        <a:p>
          <a:pPr>
            <a:defRPr sz="1200" b="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 b="1"/>
      </a:pPr>
      <a:endParaRPr lang="ru-RU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4EBB3-7ED6-4DD9-8603-2280229FAF38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FE236-EF66-43DB-B105-C89BDD5AD2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937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FE236-EF66-43DB-B105-C89BDD5AD2C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423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4CB94-3955-47BB-8B4F-2E5E5C520A0D}" type="datetimeFigureOut">
              <a:rPr lang="ru-RU" smtClean="0"/>
              <a:pPr/>
              <a:t>15.12.2022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32B76-38F6-422F-9558-D76820E9D1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4CB94-3955-47BB-8B4F-2E5E5C520A0D}" type="datetimeFigureOut">
              <a:rPr lang="ru-RU" smtClean="0"/>
              <a:pPr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32B76-38F6-422F-9558-D76820E9D1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4CB94-3955-47BB-8B4F-2E5E5C520A0D}" type="datetimeFigureOut">
              <a:rPr lang="ru-RU" smtClean="0"/>
              <a:pPr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32B76-38F6-422F-9558-D76820E9D1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4CB94-3955-47BB-8B4F-2E5E5C520A0D}" type="datetimeFigureOut">
              <a:rPr lang="ru-RU" smtClean="0"/>
              <a:pPr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32B76-38F6-422F-9558-D76820E9D1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4CB94-3955-47BB-8B4F-2E5E5C520A0D}" type="datetimeFigureOut">
              <a:rPr lang="ru-RU" smtClean="0"/>
              <a:pPr/>
              <a:t>15.12.2022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32B76-38F6-422F-9558-D76820E9D1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4CB94-3955-47BB-8B4F-2E5E5C520A0D}" type="datetimeFigureOut">
              <a:rPr lang="ru-RU" smtClean="0"/>
              <a:pPr/>
              <a:t>15.12.2022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32B76-38F6-422F-9558-D76820E9D1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4CB94-3955-47BB-8B4F-2E5E5C520A0D}" type="datetimeFigureOut">
              <a:rPr lang="ru-RU" smtClean="0"/>
              <a:pPr/>
              <a:t>15.12.2022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32B76-38F6-422F-9558-D76820E9D1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4CB94-3955-47BB-8B4F-2E5E5C520A0D}" type="datetimeFigureOut">
              <a:rPr lang="ru-RU" smtClean="0"/>
              <a:pPr/>
              <a:t>15.12.2022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32B76-38F6-422F-9558-D76820E9D1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4CB94-3955-47BB-8B4F-2E5E5C520A0D}" type="datetimeFigureOut">
              <a:rPr lang="ru-RU" smtClean="0"/>
              <a:pPr/>
              <a:t>15.12.2022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32B76-38F6-422F-9558-D76820E9D1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4CB94-3955-47BB-8B4F-2E5E5C520A0D}" type="datetimeFigureOut">
              <a:rPr lang="ru-RU" smtClean="0"/>
              <a:pPr/>
              <a:t>15.12.2022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32B76-38F6-422F-9558-D76820E9D1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4CB94-3955-47BB-8B4F-2E5E5C520A0D}" type="datetimeFigureOut">
              <a:rPr lang="ru-RU" smtClean="0"/>
              <a:pPr/>
              <a:t>15.12.2022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2A32B76-38F6-422F-9558-D76820E9D1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A14CB94-3955-47BB-8B4F-2E5E5C520A0D}" type="datetimeFigureOut">
              <a:rPr lang="ru-RU" smtClean="0"/>
              <a:pPr/>
              <a:t>15.12.2022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A32B76-38F6-422F-9558-D76820E9D19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9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851648" cy="2980928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Территориальный фонд </a:t>
            </a:r>
            <a:r>
              <a:rPr lang="ru-RU" sz="3200" dirty="0">
                <a:solidFill>
                  <a:schemeClr val="bg2">
                    <a:lumMod val="50000"/>
                  </a:schemeClr>
                </a:solidFill>
              </a:rPr>
              <a:t>обязательного медицинского страхования Кабардино-Балкарской </a:t>
            </a: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Республики</a:t>
            </a:r>
            <a:endParaRPr lang="ru-RU"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Отчет об исполнении бюджета ТФОМС </a:t>
            </a:r>
          </a:p>
          <a:p>
            <a:r>
              <a:rPr lang="ru-RU" dirty="0" smtClean="0"/>
              <a:t>на 10.12.2022 года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9" y="260649"/>
            <a:ext cx="1440159" cy="1372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690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8029149"/>
              </p:ext>
            </p:extLst>
          </p:nvPr>
        </p:nvGraphicFramePr>
        <p:xfrm>
          <a:off x="512989" y="1340768"/>
          <a:ext cx="4043362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634075872"/>
              </p:ext>
            </p:extLst>
          </p:nvPr>
        </p:nvGraphicFramePr>
        <p:xfrm>
          <a:off x="1475656" y="1196752"/>
          <a:ext cx="7285072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7" y="46484"/>
            <a:ext cx="952381" cy="952381"/>
          </a:xfrm>
          <a:prstGeom prst="rect">
            <a:avLst/>
          </a:prstGeom>
        </p:spPr>
      </p:pic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439915916"/>
              </p:ext>
            </p:extLst>
          </p:nvPr>
        </p:nvGraphicFramePr>
        <p:xfrm>
          <a:off x="2267744" y="4005064"/>
          <a:ext cx="4344144" cy="2536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27584" y="188640"/>
            <a:ext cx="8064897" cy="7386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Исполнении бюджета </a:t>
            </a:r>
          </a:p>
          <a:p>
            <a:pPr algn="ctr"/>
            <a:r>
              <a:rPr lang="ru-RU" sz="1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Территориального фонда обязательного медицинского страхования</a:t>
            </a:r>
          </a:p>
          <a:p>
            <a:pPr algn="ctr"/>
            <a:r>
              <a:rPr lang="ru-RU" sz="1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Кабардино-Балкарской Республики  на 10.12.2022 года по  доходам             </a:t>
            </a:r>
            <a:r>
              <a:rPr lang="ru-RU" sz="1200" dirty="0" err="1"/>
              <a:t>тыс.руб</a:t>
            </a:r>
            <a:r>
              <a:rPr lang="ru-RU" sz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</a:rPr>
              <a:t>.</a:t>
            </a:r>
            <a:endParaRPr lang="ru-RU" sz="1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812360" y="1507903"/>
            <a:ext cx="9053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/>
              <a:t>в тыс. руб.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385446"/>
              </p:ext>
            </p:extLst>
          </p:nvPr>
        </p:nvGraphicFramePr>
        <p:xfrm>
          <a:off x="323528" y="998865"/>
          <a:ext cx="8568953" cy="55580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4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4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15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5971"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b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Наименование показателя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Утвержденные бюджетные назначения 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Факт </a:t>
                      </a:r>
                      <a:r>
                        <a:rPr lang="ru-RU" sz="9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исполнения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% исполнения 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506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u="none" strike="noStrike" dirty="0">
                          <a:effectLst/>
                        </a:rPr>
                        <a:t>Доходы - всего из них: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11 066 992,2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11 660 822,5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5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</a:rPr>
                        <a:t>1</a:t>
                      </a:r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u="none" strike="noStrike" dirty="0">
                          <a:effectLst/>
                        </a:rPr>
                        <a:t>Неналоговые </a:t>
                      </a:r>
                      <a:r>
                        <a:rPr lang="ru-RU" sz="900" b="1" u="none" strike="noStrike" dirty="0" smtClean="0">
                          <a:effectLst/>
                        </a:rPr>
                        <a:t>доходы,</a:t>
                      </a:r>
                      <a:r>
                        <a:rPr lang="ru-RU" sz="900" b="1" u="none" strike="noStrike" baseline="0" dirty="0" smtClean="0">
                          <a:effectLst/>
                        </a:rPr>
                        <a:t> в том числе:</a:t>
                      </a:r>
                      <a:r>
                        <a:rPr lang="ru-RU" sz="900" b="1" u="none" strike="noStrike" dirty="0" smtClean="0">
                          <a:effectLst/>
                        </a:rPr>
                        <a:t> 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20 763,3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40 178,5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193,5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1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</a:rPr>
                        <a:t>1.1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</a:rPr>
                        <a:t>Доходы от компенсации затрат бюджетов Территориальных фондов обязательного медицинского страхования (далее - ТФ ОМС)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11 520,6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17 644,0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153,2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5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1.2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</a:rPr>
                        <a:t>Штрафы, санкции, возмещение </a:t>
                      </a:r>
                      <a:r>
                        <a:rPr lang="ru-RU" sz="900" u="none" strike="noStrike" dirty="0" smtClean="0">
                          <a:effectLst/>
                        </a:rPr>
                        <a:t>ущерба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242,7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22 534,5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243,8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1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</a:rPr>
                        <a:t>2</a:t>
                      </a:r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u="none" strike="noStrike" dirty="0">
                          <a:effectLst/>
                        </a:rPr>
                        <a:t>Межбюджетные трансферты передаваемые бюджетам государственных внебюджетных фондов, в том числе: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11 073 290,0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11 652 684,4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105,2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08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</a:rPr>
                        <a:t>2.1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</a:rPr>
                        <a:t>Субвенции бюджетам ТФ ОМС на финансовое обеспечение организации обязательного медицинского страхования на территориях субъектов Российской Федерации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10 472 924,5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10 472 924,6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597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</a:rPr>
                        <a:t>2.2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</a:rPr>
                        <a:t>Прочие межбюджетные трансферты, </a:t>
                      </a:r>
                      <a:r>
                        <a:rPr lang="ru-RU" sz="900" u="none" strike="noStrike" dirty="0" smtClean="0">
                          <a:effectLst/>
                        </a:rPr>
                        <a:t>за помощь оказанную медицинскими организациями КБР, застрахованным</a:t>
                      </a:r>
                      <a:r>
                        <a:rPr lang="ru-RU" sz="900" u="none" strike="noStrike" baseline="0" dirty="0" smtClean="0">
                          <a:effectLst/>
                        </a:rPr>
                        <a:t> других субъектов РФ</a:t>
                      </a:r>
                      <a:r>
                        <a:rPr lang="ru-RU" sz="900" u="none" strike="noStrike" dirty="0" smtClean="0">
                          <a:effectLst/>
                        </a:rPr>
                        <a:t>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522 000,0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302 888,5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5971"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2.3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9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Межбюджетные трансферты, на формирование НСЗ в части </a:t>
                      </a:r>
                      <a:r>
                        <a:rPr kumimoji="0" lang="ru-RU" sz="9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софинансирования</a:t>
                      </a:r>
                      <a:r>
                        <a:rPr kumimoji="0" lang="ru-RU" sz="9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ru-RU" sz="9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46 956,2</a:t>
                      </a:r>
                      <a:endParaRPr kumimoji="0"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46 956,2</a:t>
                      </a:r>
                      <a:endParaRPr kumimoji="0"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100,0</a:t>
                      </a:r>
                      <a:endParaRPr kumimoji="0"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710759"/>
                  </a:ext>
                </a:extLst>
              </a:tr>
              <a:tr h="353125"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kumimoji="0"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ru-RU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Межбюджетные трансферты </a:t>
                      </a:r>
                      <a:r>
                        <a:rPr kumimoji="0" lang="ru-RU" sz="9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оказание первичной медико-санитарной помощи, в том числе </a:t>
                      </a:r>
                      <a:r>
                        <a:rPr kumimoji="0" lang="en-US" sz="9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COVID-19</a:t>
                      </a:r>
                      <a:endParaRPr kumimoji="0" lang="ru-RU" sz="9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en-US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31 088,9</a:t>
                      </a:r>
                      <a:endParaRPr kumimoji="0"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en-US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31 088,5</a:t>
                      </a:r>
                      <a:endParaRPr kumimoji="0"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en-US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100,0</a:t>
                      </a:r>
                      <a:endParaRPr kumimoji="0"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1868"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kumimoji="0"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ru-RU" sz="9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Межбюджетные для оплаты не принятых к оплате счетов за оказанную</a:t>
                      </a:r>
                      <a:r>
                        <a:rPr kumimoji="0" lang="ru-RU" sz="9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2021 году медицинскую помощь</a:t>
                      </a:r>
                      <a:r>
                        <a:rPr kumimoji="0" lang="ru-RU" sz="9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условиях круглосуточного стационара (COVID-19)</a:t>
                      </a: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0,0</a:t>
                      </a:r>
                      <a:endParaRPr kumimoji="0"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798 666,4</a:t>
                      </a:r>
                      <a:endParaRPr kumimoji="0"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100,0</a:t>
                      </a:r>
                      <a:endParaRPr kumimoji="0"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241556"/>
                  </a:ext>
                </a:extLst>
              </a:tr>
              <a:tr h="411868"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2.6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ru-RU" sz="9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Межбюджетные трансферты, на осуществление выплат стимулирующего</a:t>
                      </a:r>
                      <a:r>
                        <a:rPr kumimoji="0" lang="ru-RU" sz="9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характера медицинским работникам за выявление онкологических заболеваний</a:t>
                      </a:r>
                      <a:endParaRPr kumimoji="0" lang="ru-RU" sz="9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320,0</a:t>
                      </a:r>
                      <a:endParaRPr kumimoji="0"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160,2</a:t>
                      </a:r>
                      <a:endParaRPr kumimoji="0"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50,0</a:t>
                      </a:r>
                      <a:endParaRPr kumimoji="0"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430048"/>
                  </a:ext>
                </a:extLst>
              </a:tr>
              <a:tr h="4050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Доходы от возврата остатков субсидий, субвенций и иных межбюджетных трансфертов, имеющих целевое назначение, прошлых лет</a:t>
                      </a:r>
                      <a:endParaRPr kumimoji="0" lang="ru-RU" sz="9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0,5</a:t>
                      </a:r>
                      <a:endParaRPr kumimoji="0" lang="ru-RU" sz="12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422,4</a:t>
                      </a:r>
                      <a:endParaRPr kumimoji="0" lang="ru-RU" sz="12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100,0</a:t>
                      </a:r>
                      <a:endParaRPr kumimoji="0" lang="ru-RU" sz="12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290286"/>
                  </a:ext>
                </a:extLst>
              </a:tr>
              <a:tr h="48092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</a:rPr>
                        <a:t>4</a:t>
                      </a:r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Возврат остатков субвенций, субсидий и иных межбюджетных трансфертов, </a:t>
                      </a:r>
                      <a:r>
                        <a:rPr kumimoji="0" lang="ru-RU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имеющих </a:t>
                      </a:r>
                      <a:r>
                        <a:rPr kumimoji="0" lang="ru-RU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целевое назначение, прошлых лет </a:t>
                      </a:r>
                      <a:r>
                        <a:rPr kumimoji="0" lang="ru-RU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том числе:</a:t>
                      </a: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-27 061,6</a:t>
                      </a:r>
                      <a:endParaRPr kumimoji="0" lang="ru-RU" sz="12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-32 462,8</a:t>
                      </a:r>
                      <a:endParaRPr kumimoji="0" lang="ru-RU" sz="12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120,0</a:t>
                      </a:r>
                      <a:endParaRPr kumimoji="0" lang="ru-RU" sz="12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50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</a:rPr>
                        <a:t>4.1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возврат остатков субвенции, для финансового обеспечения организации обязательного медицинского страхования на территориях субъектов Российской Федерации</a:t>
                      </a:r>
                      <a:endParaRPr lang="ru-RU" sz="900" u="none" strike="noStrike" dirty="0">
                        <a:effectLst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- 4 650,5</a:t>
                      </a:r>
                      <a:endParaRPr kumimoji="0"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- 10 013,3</a:t>
                      </a:r>
                      <a:endParaRPr kumimoji="0"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215,3</a:t>
                      </a:r>
                      <a:r>
                        <a:rPr kumimoji="0"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708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</a:rPr>
                        <a:t>4.2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</a:rPr>
                        <a:t>возврат остатков </a:t>
                      </a:r>
                      <a:r>
                        <a:rPr lang="ru-RU" sz="900" u="none" strike="noStrike" dirty="0" smtClean="0">
                          <a:effectLst/>
                        </a:rPr>
                        <a:t>прочих межбюджетных</a:t>
                      </a:r>
                      <a:r>
                        <a:rPr lang="ru-RU" sz="900" u="none" strike="noStrike" baseline="0" dirty="0" smtClean="0">
                          <a:effectLst/>
                        </a:rPr>
                        <a:t> трансфертов, имеющих целевое назначение, прошлых лет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-22 411,1</a:t>
                      </a:r>
                      <a:endParaRPr kumimoji="0"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-22 449,5</a:t>
                      </a:r>
                      <a:endParaRPr kumimoji="0"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100,2</a:t>
                      </a:r>
                      <a:endParaRPr kumimoji="0"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18" marR="4218" marT="4218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9502773"/>
              </p:ext>
            </p:extLst>
          </p:nvPr>
        </p:nvGraphicFramePr>
        <p:xfrm>
          <a:off x="512989" y="1340768"/>
          <a:ext cx="4043362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828146288"/>
              </p:ext>
            </p:extLst>
          </p:nvPr>
        </p:nvGraphicFramePr>
        <p:xfrm>
          <a:off x="1475656" y="1196752"/>
          <a:ext cx="7285072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7" y="46484"/>
            <a:ext cx="952381" cy="952381"/>
          </a:xfrm>
          <a:prstGeom prst="rect">
            <a:avLst/>
          </a:prstGeom>
        </p:spPr>
      </p:pic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977021614"/>
              </p:ext>
            </p:extLst>
          </p:nvPr>
        </p:nvGraphicFramePr>
        <p:xfrm>
          <a:off x="2267744" y="4005064"/>
          <a:ext cx="4344144" cy="2536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27584" y="116632"/>
            <a:ext cx="8064897" cy="7386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Исполнение </a:t>
            </a:r>
            <a:r>
              <a:rPr lang="ru-RU" sz="1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бюджета </a:t>
            </a:r>
          </a:p>
          <a:p>
            <a:pPr algn="ctr"/>
            <a:r>
              <a:rPr lang="ru-RU" sz="1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Территориального фонда обязательного медицинского страхования</a:t>
            </a:r>
          </a:p>
          <a:p>
            <a:pPr algn="ctr"/>
            <a:r>
              <a:rPr lang="ru-RU" sz="1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Кабардино-Балкарской Республики на 10.12.2022 года </a:t>
            </a:r>
            <a:r>
              <a:rPr lang="ru-RU" sz="1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 расходам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884368" y="692696"/>
            <a:ext cx="9361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/>
              <a:t> </a:t>
            </a:r>
            <a:r>
              <a:rPr lang="ru-RU" sz="1200" dirty="0" err="1" smtClean="0"/>
              <a:t>тыс.руб</a:t>
            </a:r>
            <a:r>
              <a:rPr lang="ru-RU" sz="1200" dirty="0"/>
              <a:t>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6470107"/>
              </p:ext>
            </p:extLst>
          </p:nvPr>
        </p:nvGraphicFramePr>
        <p:xfrm>
          <a:off x="307879" y="1057434"/>
          <a:ext cx="8496944" cy="55232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36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68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17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Наименование показателя</a:t>
                      </a:r>
                      <a:endParaRPr lang="ru-RU" sz="8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Утвержденные бюджетные назначения</a:t>
                      </a:r>
                      <a:endParaRPr lang="ru-RU" sz="8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Факт </a:t>
                      </a:r>
                      <a:r>
                        <a:rPr lang="ru-RU" sz="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исполнения</a:t>
                      </a:r>
                      <a:endParaRPr lang="ru-RU" sz="8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% исполнения </a:t>
                      </a:r>
                      <a:endParaRPr lang="ru-RU" sz="8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790">
                <a:tc>
                  <a:txBody>
                    <a:bodyPr/>
                    <a:lstStyle/>
                    <a:p>
                      <a:pPr algn="ctr" fontAlgn="ctr"/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Расходы бюджета - всего, из </a:t>
                      </a:r>
                      <a:r>
                        <a:rPr lang="ru-RU" sz="9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них: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12 059 678,6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11 182 473,0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92,7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7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Территориальная программа обязательного медицинского страхования, в том числе: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10 589 933,0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9 984 465,0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46.2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8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1.1.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Расходы ТФ ОМС  на финансовое обеспечение организации обязательного медицинского страхования на территории Кабардино-Балкарской Республики, осуществляемые за счет субвенции из бюджета Федерального фонда ОМС</a:t>
                      </a:r>
                      <a:endParaRPr lang="ru-RU" sz="900" u="none" strike="noStrike" dirty="0">
                        <a:effectLst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9 676 377,2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9 075 333,7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00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1.2.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Финансовое обеспечение организации ОМС на территориях субъектов Российской Федерации (в части оплаты стоимости медицинской помощи, оказанной лицам, застрахованным в Кабардино-Балкарской Республике, в медицинских организациях за пределами Кабардино-Балкарской Республики)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908 801,0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908 801,1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65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1.3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</a:rPr>
                        <a:t>Финансовое обеспечение </a:t>
                      </a:r>
                      <a:r>
                        <a:rPr lang="ru-RU" sz="900" u="none" strike="noStrike" dirty="0" smtClean="0">
                          <a:effectLst/>
                        </a:rPr>
                        <a:t>организации ОМС за</a:t>
                      </a:r>
                      <a:r>
                        <a:rPr lang="ru-RU" sz="900" u="none" strike="noStrike" baseline="0" dirty="0" smtClean="0">
                          <a:effectLst/>
                        </a:rPr>
                        <a:t> счет неналоговых доходов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4 754,8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330,2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56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 smtClean="0">
                          <a:effectLst/>
                        </a:rPr>
                        <a:t>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Финансовое обеспечение организации ОМС на территориях субъектов Российской Федерации (в части оплаты стоимости медицинской помощи, оказанной медицинскими организациями Кабардино-Балкарской Республики лицам, застрахованным в других субъектах Российской Федерации)</a:t>
                      </a: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495</a:t>
                      </a:r>
                      <a:r>
                        <a:rPr lang="ru-RU" sz="1000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948,9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273 060,9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8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 smtClean="0">
                          <a:effectLst/>
                        </a:rPr>
                        <a:t>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Иные межбюджетные на финансовое обеспечение формирования нормированного страхового запаса территориального фонда ОМС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46 956,2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16 753,6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92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Иные межбюджетные трансферты на финансовое обеспечение осуществления денежных выплат стимулирующего характера медицинским работникам за выявление онкологических заболеваний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320,3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7660092"/>
                  </a:ext>
                </a:extLst>
              </a:tr>
              <a:tr h="5124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 smtClean="0">
                          <a:effectLst/>
                        </a:rPr>
                        <a:t>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</a:rPr>
                        <a:t>Иные межбюджетные на дополнительное финансовое обеспечение оказания первичной медико-санитарной помощи лицам, в том числе с заболеванием и (или) подозрением на заболевание новой </a:t>
                      </a:r>
                      <a:r>
                        <a:rPr lang="ru-RU" sz="900" u="none" strike="noStrike" dirty="0" err="1" smtClean="0">
                          <a:effectLst/>
                        </a:rPr>
                        <a:t>коронавирусной</a:t>
                      </a:r>
                      <a:r>
                        <a:rPr lang="ru-RU" sz="900" u="none" strike="noStrike" dirty="0" smtClean="0">
                          <a:effectLst/>
                        </a:rPr>
                        <a:t> инфекцией (COVID-19),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31 088,9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31 088,5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437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Иные межбюджетные трансферты  бюджетам Кабардино-Балкарской Республики и Карачаево-Черкесской Республики  для оплаты не принятых к оплате счетов и реестров счетов за оказанную в 2021 году медицинскую помощь в условиях круглосуточного стационара ,лицам с заболеванием и (или) подозрением на заболевание новой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коронавирусной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инфекцией (COVID-19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798 693,3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798 666,4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89220"/>
                  </a:ext>
                </a:extLst>
              </a:tr>
              <a:tr h="5124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Финансовое обеспечение мероприятий по организации дополнительного профессионального образования медицинских работников по программам повышения квалификации, а также по приобретению и ремонту медицинского оборудования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30 055,1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25 021,4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159880"/>
                  </a:ext>
                </a:extLst>
              </a:tr>
              <a:tr h="4376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Расходы бюджетов государственных внебюджетных фондов Российской Федерации на финансовое обеспечение выполнения функций аппарата государственных внебюджетных </a:t>
                      </a:r>
                      <a:r>
                        <a:rPr lang="ru-RU" sz="9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фондов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66 682,8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53 417,2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80,1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990" marR="2990" marT="299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46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8228166"/>
              </p:ext>
            </p:extLst>
          </p:nvPr>
        </p:nvGraphicFramePr>
        <p:xfrm>
          <a:off x="512989" y="1340768"/>
          <a:ext cx="4043362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894163282"/>
              </p:ext>
            </p:extLst>
          </p:nvPr>
        </p:nvGraphicFramePr>
        <p:xfrm>
          <a:off x="1475656" y="1196752"/>
          <a:ext cx="7285072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7" y="46484"/>
            <a:ext cx="952381" cy="952381"/>
          </a:xfrm>
          <a:prstGeom prst="rect">
            <a:avLst/>
          </a:prstGeom>
        </p:spPr>
      </p:pic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779882665"/>
              </p:ext>
            </p:extLst>
          </p:nvPr>
        </p:nvGraphicFramePr>
        <p:xfrm>
          <a:off x="2267744" y="4005064"/>
          <a:ext cx="4344144" cy="2536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27585" y="659824"/>
            <a:ext cx="806489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Объем средств направленных в  страховые </a:t>
            </a:r>
            <a:r>
              <a:rPr lang="ru-RU" sz="1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медицинские организации</a:t>
            </a:r>
          </a:p>
          <a:p>
            <a:pPr algn="ctr"/>
            <a:r>
              <a:rPr lang="ru-RU" sz="1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                                                   по состоянию на 10.12.2022.                                  </a:t>
            </a:r>
            <a:r>
              <a:rPr lang="ru-RU" sz="1200" dirty="0"/>
              <a:t>тыс. руб.                  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649839"/>
              </p:ext>
            </p:extLst>
          </p:nvPr>
        </p:nvGraphicFramePr>
        <p:xfrm>
          <a:off x="486749" y="1700808"/>
          <a:ext cx="8229600" cy="17763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1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35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5902">
                  <a:extLst>
                    <a:ext uri="{9D8B030D-6E8A-4147-A177-3AD203B41FA5}">
                      <a16:colId xmlns:a16="http://schemas.microsoft.com/office/drawing/2014/main" val="28554653"/>
                    </a:ext>
                  </a:extLst>
                </a:gridCol>
                <a:gridCol w="11782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8058" marR="8058" marT="8058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Наименование страховой медицинской организации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8058" marR="8058" marT="8058" marB="0" anchor="b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На оплату оказанной медицинской помощи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8058" marR="8058" marT="8058" marB="0" anchor="b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На ведение дела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8058" marR="8058" marT="8058" marB="0" anchor="b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0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58" marR="8058" marT="80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Филиал ООО </a:t>
                      </a:r>
                      <a:r>
                        <a:rPr lang="ru-RU" sz="1200" u="none" strike="noStrike" dirty="0" smtClean="0">
                          <a:effectLst/>
                        </a:rPr>
                        <a:t>«Капитал МС" </a:t>
                      </a:r>
                      <a:r>
                        <a:rPr lang="ru-RU" sz="1200" u="none" strike="noStrike" dirty="0">
                          <a:effectLst/>
                        </a:rPr>
                        <a:t>в Кабардино-Балкарской Республике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8 307 719,8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66 473,0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4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58" marR="8058" marT="80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Кабардино-Балкарский филиал ООО "Страховая медицинская компания </a:t>
                      </a:r>
                      <a:r>
                        <a:rPr lang="ru-RU" sz="1200" u="none" strike="noStrike" dirty="0" smtClean="0">
                          <a:effectLst/>
                        </a:rPr>
                        <a:t>РЕСО-Мед</a:t>
                      </a:r>
                      <a:r>
                        <a:rPr lang="ru-RU" sz="1200" u="none" strike="noStrike" dirty="0">
                          <a:effectLst/>
                        </a:rPr>
                        <a:t>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695 382,7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5 563,4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8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58" marR="8058" marT="8058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Итого: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58" marR="8058" marT="8058" marB="0"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9 003 102,5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58" marR="8058" marT="8058" marB="0"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72 036,4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58" marR="8058" marT="8058" marB="0"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414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283152" cy="648072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  <a:t>Использование медицинскими организациями средств нормированного страхового запаса территориального фонда обязательного медицинского страхования для </a:t>
            </a:r>
            <a:r>
              <a:rPr lang="ru-RU" sz="1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  <a:t>софинансирования</a:t>
            </a:r>
            <a:r>
              <a:rPr lang="ru-RU" sz="1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  <a:t> расходов медицинских организаций на оплату труда врачей и среднего медицинского персонала на 10.12.2022 года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524" y="1052736"/>
            <a:ext cx="8568952" cy="576063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1" y="44625"/>
            <a:ext cx="1152129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762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116632"/>
            <a:ext cx="6563072" cy="1872208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  <a:t>План мероприятий </a:t>
            </a:r>
            <a:br>
              <a:rPr lang="ru-RU" sz="1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sz="1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  <a:t>по использованию медицинскими организациями средств нормированного страхового запаса территориального фонда обязательного медицинского страхования для финансового обеспечения мероприятий по организации дополнительного профессионального образования медицинских работников по программам повышения квалификации, а также по приобретению и проведению ремонта медицинского оборудования</a:t>
            </a:r>
            <a:br>
              <a:rPr lang="ru-RU" sz="1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sz="1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  <a:t> на 2022 </a:t>
            </a:r>
            <a:r>
              <a:rPr lang="ru-RU" sz="1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  <a:t>год</a:t>
            </a:r>
            <a:endParaRPr lang="ru-RU" sz="1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3272" y="2132856"/>
            <a:ext cx="8102286" cy="324036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16632"/>
            <a:ext cx="108012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060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https://fortuna-med.ru/wp-content/uploads/2016/04/Medoborudovanie-o-vybore-nadezhnogo-postavshhika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836712"/>
            <a:ext cx="3275281" cy="16745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Рисунок 11" descr="https://sharij.net/wp-content/uploads/2020/04/Obuchenie-medicinskogo-personala-za-schet-oms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3651" y="836712"/>
            <a:ext cx="3310758" cy="17166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755576" y="3290263"/>
            <a:ext cx="3275281" cy="244299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Запланировано приобретение</a:t>
            </a:r>
            <a:endParaRPr lang="ru-RU" sz="1400" dirty="0"/>
          </a:p>
          <a:p>
            <a:pPr algn="ctr"/>
            <a:r>
              <a:rPr lang="en-US" sz="1400" b="1" dirty="0"/>
              <a:t>1</a:t>
            </a:r>
            <a:r>
              <a:rPr lang="ru-RU" sz="1400" b="1" dirty="0"/>
              <a:t>3 единиц медоборудования на сумму 24 825,4 тыс. руб.  </a:t>
            </a:r>
            <a:r>
              <a:rPr lang="ru-RU" sz="1400" b="1" dirty="0"/>
              <a:t>для </a:t>
            </a:r>
            <a:endParaRPr lang="ru-RU" sz="1400" b="1" dirty="0" smtClean="0"/>
          </a:p>
          <a:p>
            <a:pPr algn="ctr"/>
            <a:r>
              <a:rPr lang="en-US" sz="1400" b="1" dirty="0" smtClean="0"/>
              <a:t>7</a:t>
            </a:r>
            <a:r>
              <a:rPr lang="ru-RU" sz="1400" b="1" dirty="0" smtClean="0"/>
              <a:t> </a:t>
            </a:r>
            <a:r>
              <a:rPr lang="ru-RU" sz="1400" b="1" dirty="0"/>
              <a:t>медицинских организаций </a:t>
            </a:r>
          </a:p>
          <a:p>
            <a:pPr algn="ctr"/>
            <a:endParaRPr lang="ru-RU" sz="1400" b="1" dirty="0"/>
          </a:p>
          <a:p>
            <a:pPr algn="ctr"/>
            <a:r>
              <a:rPr lang="ru-RU" sz="1400" b="1" dirty="0"/>
              <a:t>Профинансировано приобретение </a:t>
            </a:r>
            <a:r>
              <a:rPr lang="en-US" sz="1400" b="1" dirty="0"/>
              <a:t>1</a:t>
            </a:r>
            <a:r>
              <a:rPr lang="ru-RU" sz="1400" b="1" dirty="0"/>
              <a:t>3 единиц медоборудования на сумму </a:t>
            </a:r>
            <a:r>
              <a:rPr lang="ru-RU" sz="1400" b="1" dirty="0" smtClean="0"/>
              <a:t> </a:t>
            </a:r>
            <a:r>
              <a:rPr lang="en-US" sz="1400" b="1" dirty="0"/>
              <a:t>2</a:t>
            </a:r>
            <a:r>
              <a:rPr lang="ru-RU" sz="1400" b="1" dirty="0"/>
              <a:t>4 825,4 тыс. руб. </a:t>
            </a:r>
            <a:r>
              <a:rPr lang="ru-RU" sz="1400" b="1" dirty="0"/>
              <a:t>для </a:t>
            </a:r>
            <a:endParaRPr lang="ru-RU" sz="1400" b="1" dirty="0" smtClean="0"/>
          </a:p>
          <a:p>
            <a:pPr algn="ctr"/>
            <a:r>
              <a:rPr lang="ru-RU" sz="1400" b="1" dirty="0" smtClean="0"/>
              <a:t>7 </a:t>
            </a:r>
            <a:r>
              <a:rPr lang="ru-RU" sz="1400" b="1" dirty="0"/>
              <a:t>медицинских организаций</a:t>
            </a:r>
            <a:endParaRPr lang="ru-RU" sz="1400" dirty="0"/>
          </a:p>
          <a:p>
            <a:pPr algn="ctr"/>
            <a:endParaRPr lang="ru-RU" sz="1013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933650" y="3248464"/>
            <a:ext cx="3310758" cy="248479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Запланировано обучение </a:t>
            </a:r>
            <a:r>
              <a:rPr lang="en-US" sz="1400" b="1" dirty="0"/>
              <a:t>31</a:t>
            </a:r>
            <a:r>
              <a:rPr lang="ru-RU" sz="1400" b="1" dirty="0"/>
              <a:t> специалиста на сумму </a:t>
            </a:r>
            <a:endParaRPr lang="ru-RU" sz="1400" b="1" dirty="0" smtClean="0"/>
          </a:p>
          <a:p>
            <a:pPr algn="ctr"/>
            <a:r>
              <a:rPr lang="en-US" sz="1400" b="1" dirty="0" smtClean="0"/>
              <a:t>196</a:t>
            </a:r>
            <a:r>
              <a:rPr lang="ru-RU" sz="1400" b="1" dirty="0"/>
              <a:t>,</a:t>
            </a:r>
            <a:r>
              <a:rPr lang="en-US" sz="1400" b="1" dirty="0"/>
              <a:t>0</a:t>
            </a:r>
            <a:r>
              <a:rPr lang="ru-RU" sz="1400" b="1" dirty="0"/>
              <a:t> тыс. руб.  </a:t>
            </a:r>
            <a:r>
              <a:rPr lang="ru-RU" sz="1400" b="1" dirty="0"/>
              <a:t>для </a:t>
            </a:r>
            <a:endParaRPr lang="ru-RU" sz="1400" b="1" dirty="0" smtClean="0"/>
          </a:p>
          <a:p>
            <a:pPr algn="ctr"/>
            <a:r>
              <a:rPr lang="en-US" sz="1400" b="1" dirty="0" smtClean="0"/>
              <a:t>3</a:t>
            </a:r>
            <a:r>
              <a:rPr lang="ru-RU" sz="1400" b="1" dirty="0" smtClean="0"/>
              <a:t> </a:t>
            </a:r>
            <a:r>
              <a:rPr lang="ru-RU" sz="1400" b="1" dirty="0"/>
              <a:t>медицинских </a:t>
            </a:r>
            <a:r>
              <a:rPr lang="ru-RU" sz="1400" b="1" dirty="0" smtClean="0"/>
              <a:t>организаций</a:t>
            </a:r>
            <a:endParaRPr lang="ru-RU" sz="1400" b="1" dirty="0"/>
          </a:p>
          <a:p>
            <a:pPr algn="ctr"/>
            <a:endParaRPr lang="ru-RU" sz="1400" b="1" dirty="0"/>
          </a:p>
          <a:p>
            <a:pPr algn="ctr"/>
            <a:r>
              <a:rPr lang="ru-RU" sz="1400" b="1" dirty="0"/>
              <a:t>Прошли обучение за счет средств НСЗ </a:t>
            </a:r>
            <a:r>
              <a:rPr lang="en-US" sz="1400" b="1" dirty="0"/>
              <a:t>31</a:t>
            </a:r>
            <a:r>
              <a:rPr lang="ru-RU" sz="1400" b="1" dirty="0"/>
              <a:t> специалист на сумму </a:t>
            </a:r>
            <a:endParaRPr lang="ru-RU" sz="1400" b="1" dirty="0" smtClean="0"/>
          </a:p>
          <a:p>
            <a:pPr algn="ctr"/>
            <a:r>
              <a:rPr lang="en-US" sz="1400" b="1" dirty="0" smtClean="0"/>
              <a:t>196,00 </a:t>
            </a:r>
            <a:r>
              <a:rPr lang="ru-RU" sz="1400" b="1" dirty="0"/>
              <a:t>тыс. руб. </a:t>
            </a:r>
            <a:r>
              <a:rPr lang="ru-RU" sz="1400" b="1" dirty="0"/>
              <a:t>для </a:t>
            </a:r>
            <a:endParaRPr lang="ru-RU" sz="1400" b="1" dirty="0" smtClean="0"/>
          </a:p>
          <a:p>
            <a:pPr algn="ctr"/>
            <a:r>
              <a:rPr lang="en-US" sz="1400" b="1" dirty="0" smtClean="0"/>
              <a:t>3</a:t>
            </a:r>
            <a:r>
              <a:rPr lang="ru-RU" sz="1400" b="1" dirty="0" smtClean="0"/>
              <a:t> </a:t>
            </a:r>
            <a:r>
              <a:rPr lang="ru-RU" sz="1400" b="1" dirty="0"/>
              <a:t>медицинских организаций</a:t>
            </a:r>
          </a:p>
        </p:txBody>
      </p:sp>
      <p:sp>
        <p:nvSpPr>
          <p:cNvPr id="13" name="Стрелка вниз 12"/>
          <p:cNvSpPr/>
          <p:nvPr/>
        </p:nvSpPr>
        <p:spPr>
          <a:xfrm>
            <a:off x="2678010" y="2718748"/>
            <a:ext cx="358973" cy="3643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13"/>
          </a:p>
        </p:txBody>
      </p:sp>
      <p:sp>
        <p:nvSpPr>
          <p:cNvPr id="16" name="Стрелка вниз 15"/>
          <p:cNvSpPr/>
          <p:nvPr/>
        </p:nvSpPr>
        <p:spPr>
          <a:xfrm>
            <a:off x="6107011" y="2718748"/>
            <a:ext cx="358973" cy="3643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13"/>
          </a:p>
        </p:txBody>
      </p:sp>
    </p:spTree>
    <p:extLst>
      <p:ext uri="{BB962C8B-B14F-4D97-AF65-F5344CB8AC3E}">
        <p14:creationId xmlns:p14="http://schemas.microsoft.com/office/powerpoint/2010/main" val="252672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60648"/>
            <a:ext cx="7067128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  <a:t>Использование медицинскими организациями средств нормированного страхового запаса территориального фонда обязательного медицинского страхования для финансового обеспечения мероприятий по приобретению медицинского оборудования  за 2022 год</a:t>
            </a:r>
            <a:br>
              <a:rPr lang="ru-RU" sz="1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endParaRPr lang="ru-RU" sz="1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490386"/>
              </p:ext>
            </p:extLst>
          </p:nvPr>
        </p:nvGraphicFramePr>
        <p:xfrm>
          <a:off x="457200" y="1125538"/>
          <a:ext cx="8435279" cy="5407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874">
                  <a:extLst>
                    <a:ext uri="{9D8B030D-6E8A-4147-A177-3AD203B41FA5}">
                      <a16:colId xmlns:a16="http://schemas.microsoft.com/office/drawing/2014/main" val="2934228055"/>
                    </a:ext>
                  </a:extLst>
                </a:gridCol>
                <a:gridCol w="2806459">
                  <a:extLst>
                    <a:ext uri="{9D8B030D-6E8A-4147-A177-3AD203B41FA5}">
                      <a16:colId xmlns:a16="http://schemas.microsoft.com/office/drawing/2014/main" val="1366069422"/>
                    </a:ext>
                  </a:extLst>
                </a:gridCol>
                <a:gridCol w="3099922">
                  <a:extLst>
                    <a:ext uri="{9D8B030D-6E8A-4147-A177-3AD203B41FA5}">
                      <a16:colId xmlns:a16="http://schemas.microsoft.com/office/drawing/2014/main" val="171965358"/>
                    </a:ext>
                  </a:extLst>
                </a:gridCol>
                <a:gridCol w="590461">
                  <a:extLst>
                    <a:ext uri="{9D8B030D-6E8A-4147-A177-3AD203B41FA5}">
                      <a16:colId xmlns:a16="http://schemas.microsoft.com/office/drawing/2014/main" val="107820655"/>
                    </a:ext>
                  </a:extLst>
                </a:gridCol>
                <a:gridCol w="811884">
                  <a:extLst>
                    <a:ext uri="{9D8B030D-6E8A-4147-A177-3AD203B41FA5}">
                      <a16:colId xmlns:a16="http://schemas.microsoft.com/office/drawing/2014/main" val="3310818836"/>
                    </a:ext>
                  </a:extLst>
                </a:gridCol>
                <a:gridCol w="748679">
                  <a:extLst>
                    <a:ext uri="{9D8B030D-6E8A-4147-A177-3AD203B41FA5}">
                      <a16:colId xmlns:a16="http://schemas.microsoft.com/office/drawing/2014/main" val="8938331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dirty="0"/>
                        <a:t>Название МО</a:t>
                      </a:r>
                    </a:p>
                  </a:txBody>
                  <a:tcPr marL="6792" marR="6792" marT="6792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dirty="0"/>
                        <a:t>Наименование мероприятия</a:t>
                      </a:r>
                    </a:p>
                  </a:txBody>
                  <a:tcPr marL="6792" marR="6792" marT="6792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dirty="0"/>
                        <a:t>кол-во</a:t>
                      </a:r>
                    </a:p>
                  </a:txBody>
                  <a:tcPr marL="6792" marR="6792" marT="6792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dirty="0"/>
                        <a:t>План</a:t>
                      </a:r>
                    </a:p>
                  </a:txBody>
                  <a:tcPr marL="6792" marR="6792" marT="6792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dirty="0" smtClean="0"/>
                        <a:t>Факт</a:t>
                      </a:r>
                      <a:endParaRPr lang="ru-RU" dirty="0"/>
                    </a:p>
                  </a:txBody>
                  <a:tcPr marL="6792" marR="6792" marT="6792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846140"/>
                  </a:ext>
                </a:extLst>
              </a:tr>
              <a:tr h="42045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</a:t>
                      </a:r>
                      <a:endParaRPr lang="ru-RU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ГБУЗ "Городская поликлиника № 3"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noProof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г.о</a:t>
                      </a:r>
                      <a:r>
                        <a:rPr kumimoji="0" lang="ru-RU" sz="1100" u="none" strike="noStrike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Нальчик</a:t>
                      </a:r>
                      <a:endParaRPr lang="ru-RU" sz="11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Анализатор биохимический, 261770</a:t>
                      </a: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702,88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702,88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3005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Анализатор гематологический, 130690</a:t>
                      </a: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665, 78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665, 78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18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kumimoji="0"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Аудиометр, 288360</a:t>
                      </a: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502,97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502,97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5372333"/>
                  </a:ext>
                </a:extLst>
              </a:tr>
              <a:tr h="122416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0"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Вытяжной шкаф, 181470</a:t>
                      </a: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320,28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320,28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751430"/>
                  </a:ext>
                </a:extLst>
              </a:tr>
              <a:tr h="404728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kumimoji="0"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ГБУЗ "Республиканская клиническая больница" Минздрава КБР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Портативный диагностический комплекс для ультразвуковых исследований, 260250</a:t>
                      </a: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</a:t>
                      </a: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577,00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</a:t>
                      </a: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577,00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3994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kumimoji="0"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u="none" strike="noStrike" dirty="0" smtClean="0">
                          <a:effectLst/>
                        </a:rPr>
                        <a:t>ГБУЗ "Центральная районная больница" </a:t>
                      </a:r>
                      <a:r>
                        <a:rPr lang="ru-RU" sz="1100" u="none" strike="noStrike" dirty="0" err="1" smtClean="0">
                          <a:effectLst/>
                        </a:rPr>
                        <a:t>Зольского</a:t>
                      </a:r>
                      <a:r>
                        <a:rPr lang="ru-RU" sz="1100" u="none" strike="noStrike" dirty="0" smtClean="0">
                          <a:effectLst/>
                        </a:rPr>
                        <a:t> м. р.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Коагулометр</a:t>
                      </a: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ИВД, амбулаторный автоматический, 261740</a:t>
                      </a: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780,00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780,00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253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kumimoji="0"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u="none" strike="noStrike" dirty="0" smtClean="0">
                          <a:effectLst/>
                        </a:rPr>
                        <a:t>ГБУЗ "Центральная районная больница" Эльбрусского м. р.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Наркозно-дыхательный аппарат, 275750</a:t>
                      </a: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</a:t>
                      </a: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290,86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</a:t>
                      </a: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290,86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3208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kumimoji="0"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Аппарат искусственной вентиляции легких общего назначения для интенсивной терапии, 232870</a:t>
                      </a: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826,25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826,25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1608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kumimoji="0"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ГБУЗ "Центральная районная больница </a:t>
                      </a:r>
                      <a:endParaRPr kumimoji="0" lang="ru-RU" sz="11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им</a:t>
                      </a: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Хацукова А.А."</a:t>
                      </a: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Коагулометр</a:t>
                      </a: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лабораторный ИВД, полуавтоматический, 261210</a:t>
                      </a: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344,79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344,79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697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kumimoji="0"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ГБУЗ "Центральная районная больница" Черекского м. р</a:t>
                      </a: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Система ультразвуковой визуализации универсальная, 260250</a:t>
                      </a: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</a:t>
                      </a: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334,02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</a:t>
                      </a: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334,02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049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kumimoji="0"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ГБУЗ "Стоматологическая поликлиника" </a:t>
                      </a:r>
                      <a:endParaRPr kumimoji="0" lang="ru-RU" sz="11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</a:t>
                      </a: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Терек</a:t>
                      </a: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Установка стоматологическая, 119630</a:t>
                      </a: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480,56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480,56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2" marR="6792" marT="679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3194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u="none" strike="noStrike" dirty="0" smtClean="0">
                          <a:effectLst/>
                        </a:rPr>
                        <a:t>24 825,39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u="none" strike="noStrike" dirty="0" smtClean="0">
                          <a:effectLst/>
                        </a:rPr>
                        <a:t>24 825,39</a:t>
                      </a:r>
                      <a:endParaRPr kumimoji="0"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951864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87923"/>
            <a:ext cx="1152128" cy="1037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142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620688"/>
            <a:ext cx="7365504" cy="792088"/>
          </a:xfrm>
        </p:spPr>
        <p:txBody>
          <a:bodyPr anchor="ctr">
            <a:normAutofit/>
          </a:bodyPr>
          <a:lstStyle/>
          <a:p>
            <a:pPr algn="ctr"/>
            <a:r>
              <a:rPr lang="ru-RU" sz="1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  <a:t>По организации дополнительного профессионального образования </a:t>
            </a:r>
            <a:br>
              <a:rPr lang="ru-RU" sz="1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sz="1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  <a:t>медицинских работников по программам повышения квалификации (тыс. руб.)</a:t>
            </a:r>
            <a:endParaRPr lang="ru-RU" sz="1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0549317"/>
              </p:ext>
            </p:extLst>
          </p:nvPr>
        </p:nvGraphicFramePr>
        <p:xfrm>
          <a:off x="457200" y="1935163"/>
          <a:ext cx="8229600" cy="2069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0944">
                  <a:extLst>
                    <a:ext uri="{9D8B030D-6E8A-4147-A177-3AD203B41FA5}">
                      <a16:colId xmlns:a16="http://schemas.microsoft.com/office/drawing/2014/main" val="3368447278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55214557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240482104"/>
                    </a:ext>
                  </a:extLst>
                </a:gridCol>
                <a:gridCol w="658416">
                  <a:extLst>
                    <a:ext uri="{9D8B030D-6E8A-4147-A177-3AD203B41FA5}">
                      <a16:colId xmlns:a16="http://schemas.microsoft.com/office/drawing/2014/main" val="3993472386"/>
                    </a:ext>
                  </a:extLst>
                </a:gridCol>
              </a:tblGrid>
              <a:tr h="5105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Название МО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Количество человек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План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Факт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276349"/>
                  </a:ext>
                </a:extLst>
              </a:tr>
              <a:tr h="389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ГБУЗ "Городская поликлиника № 3" г. о. Нальчик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42,0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42,0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919736"/>
                  </a:ext>
                </a:extLst>
              </a:tr>
              <a:tr h="389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ГБУЗ "Онкологический диспансер" Минздрава КБР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92,0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92,0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699312"/>
                  </a:ext>
                </a:extLst>
              </a:tr>
              <a:tr h="389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ГБУЗ "Республиканская клиническая больница" Минздрава КБР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62,0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62,0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548842"/>
                  </a:ext>
                </a:extLst>
              </a:tr>
              <a:tr h="389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ИТОГО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196,0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196,0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454486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88639"/>
            <a:ext cx="1224136" cy="115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8535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Поток">
    <a:majorFont>
      <a:latin typeface="Calibri"/>
      <a:ea typeface=""/>
      <a:cs typeface=""/>
      <a:font script="Jpan" typeface="ＭＳ Ｐゴシック"/>
      <a:font script="Hang" typeface="HY중고딕"/>
      <a:font script="Hans" typeface="隶书"/>
      <a:font script="Hant" typeface="微軟正黑體"/>
      <a:font script="Arab" typeface="Traditional Arabic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Constantia"/>
      <a:ea typeface=""/>
      <a:cs typeface=""/>
      <a:font script="Jpan" typeface="HGP明朝E"/>
      <a:font script="Hang" typeface="HY신명조"/>
      <a:font script="Hans" typeface="宋体"/>
      <a:font script="Hant" typeface="新細明體"/>
      <a:font script="Arab" typeface="Majalla UI"/>
      <a:font script="Hebr" typeface="David"/>
      <a:font script="Thai" typeface="Browalli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Поток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30000"/>
            </a:schemeClr>
          </a:gs>
          <a:gs pos="43000">
            <a:schemeClr val="phClr">
              <a:tint val="44000"/>
              <a:satMod val="165000"/>
            </a:schemeClr>
          </a:gs>
          <a:gs pos="93000">
            <a:schemeClr val="phClr">
              <a:tint val="15000"/>
              <a:satMod val="165000"/>
            </a:schemeClr>
          </a:gs>
          <a:gs pos="100000">
            <a:schemeClr val="phClr">
              <a:tint val="5000"/>
              <a:satMod val="250000"/>
            </a:schemeClr>
          </a:gs>
        </a:gsLst>
        <a:path path="circle">
          <a:fillToRect l="50000" t="130000" r="50000" b="-30000"/>
        </a:path>
      </a:gradFill>
      <a:gradFill rotWithShape="1">
        <a:gsLst>
          <a:gs pos="0">
            <a:schemeClr val="phClr">
              <a:tint val="98000"/>
              <a:shade val="25000"/>
              <a:satMod val="250000"/>
            </a:schemeClr>
          </a:gs>
          <a:gs pos="68000">
            <a:schemeClr val="phClr">
              <a:tint val="86000"/>
              <a:satMod val="115000"/>
            </a:schemeClr>
          </a:gs>
          <a:gs pos="100000">
            <a:schemeClr val="phClr">
              <a:tint val="50000"/>
              <a:satMod val="150000"/>
            </a:schemeClr>
          </a:gs>
        </a:gsLst>
        <a:path path="circle">
          <a:fillToRect l="50000" t="130000" r="50000" b="-30000"/>
        </a:path>
      </a:gradFill>
    </a:fillStyleLst>
    <a:lnStyleLst>
      <a:ln w="9525" cap="flat" cmpd="sng" algn="ctr">
        <a:solidFill>
          <a:schemeClr val="phClr">
            <a:shade val="50000"/>
            <a:satMod val="103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0000"/>
              <a:satMod val="400000"/>
            </a:schemeClr>
          </a:gs>
          <a:gs pos="25000">
            <a:schemeClr val="phClr">
              <a:tint val="83000"/>
              <a:satMod val="320000"/>
            </a:schemeClr>
          </a:gs>
          <a:gs pos="100000">
            <a:schemeClr val="phClr">
              <a:shade val="15000"/>
              <a:satMod val="320000"/>
            </a:schemeClr>
          </a:gs>
        </a:gsLst>
        <a:path path="circle">
          <a:fillToRect l="10000" t="110000" r="10000" b="100000"/>
        </a:path>
      </a:gradFill>
      <a:blipFill>
        <a:blip xmlns:r="http://schemas.openxmlformats.org/officeDocument/2006/relationships" r:embed="rId1">
          <a:duotone>
            <a:schemeClr val="phClr">
              <a:shade val="90000"/>
              <a:satMod val="150000"/>
            </a:schemeClr>
            <a:schemeClr val="phClr">
              <a:tint val="88000"/>
              <a:satMod val="150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Поток">
    <a:majorFont>
      <a:latin typeface="Calibri"/>
      <a:ea typeface=""/>
      <a:cs typeface=""/>
      <a:font script="Jpan" typeface="ＭＳ Ｐゴシック"/>
      <a:font script="Hang" typeface="HY중고딕"/>
      <a:font script="Hans" typeface="隶书"/>
      <a:font script="Hant" typeface="微軟正黑體"/>
      <a:font script="Arab" typeface="Traditional Arabic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Constantia"/>
      <a:ea typeface=""/>
      <a:cs typeface=""/>
      <a:font script="Jpan" typeface="HGP明朝E"/>
      <a:font script="Hang" typeface="HY신명조"/>
      <a:font script="Hans" typeface="宋体"/>
      <a:font script="Hant" typeface="新細明體"/>
      <a:font script="Arab" typeface="Majalla UI"/>
      <a:font script="Hebr" typeface="David"/>
      <a:font script="Thai" typeface="Browalli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Поток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30000"/>
            </a:schemeClr>
          </a:gs>
          <a:gs pos="43000">
            <a:schemeClr val="phClr">
              <a:tint val="44000"/>
              <a:satMod val="165000"/>
            </a:schemeClr>
          </a:gs>
          <a:gs pos="93000">
            <a:schemeClr val="phClr">
              <a:tint val="15000"/>
              <a:satMod val="165000"/>
            </a:schemeClr>
          </a:gs>
          <a:gs pos="100000">
            <a:schemeClr val="phClr">
              <a:tint val="5000"/>
              <a:satMod val="250000"/>
            </a:schemeClr>
          </a:gs>
        </a:gsLst>
        <a:path path="circle">
          <a:fillToRect l="50000" t="130000" r="50000" b="-30000"/>
        </a:path>
      </a:gradFill>
      <a:gradFill rotWithShape="1">
        <a:gsLst>
          <a:gs pos="0">
            <a:schemeClr val="phClr">
              <a:tint val="98000"/>
              <a:shade val="25000"/>
              <a:satMod val="250000"/>
            </a:schemeClr>
          </a:gs>
          <a:gs pos="68000">
            <a:schemeClr val="phClr">
              <a:tint val="86000"/>
              <a:satMod val="115000"/>
            </a:schemeClr>
          </a:gs>
          <a:gs pos="100000">
            <a:schemeClr val="phClr">
              <a:tint val="50000"/>
              <a:satMod val="150000"/>
            </a:schemeClr>
          </a:gs>
        </a:gsLst>
        <a:path path="circle">
          <a:fillToRect l="50000" t="130000" r="50000" b="-30000"/>
        </a:path>
      </a:gradFill>
    </a:fillStyleLst>
    <a:lnStyleLst>
      <a:ln w="9525" cap="flat" cmpd="sng" algn="ctr">
        <a:solidFill>
          <a:schemeClr val="phClr">
            <a:shade val="50000"/>
            <a:satMod val="103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0000"/>
              <a:satMod val="400000"/>
            </a:schemeClr>
          </a:gs>
          <a:gs pos="25000">
            <a:schemeClr val="phClr">
              <a:tint val="83000"/>
              <a:satMod val="320000"/>
            </a:schemeClr>
          </a:gs>
          <a:gs pos="100000">
            <a:schemeClr val="phClr">
              <a:shade val="15000"/>
              <a:satMod val="320000"/>
            </a:schemeClr>
          </a:gs>
        </a:gsLst>
        <a:path path="circle">
          <a:fillToRect l="10000" t="110000" r="10000" b="100000"/>
        </a:path>
      </a:gradFill>
      <a:blipFill>
        <a:blip xmlns:r="http://schemas.openxmlformats.org/officeDocument/2006/relationships" r:embed="rId1">
          <a:duotone>
            <a:schemeClr val="phClr">
              <a:shade val="90000"/>
              <a:satMod val="150000"/>
            </a:schemeClr>
            <a:schemeClr val="phClr">
              <a:tint val="88000"/>
              <a:satMod val="150000"/>
            </a:schemeClr>
          </a:duotone>
        </a:blip>
        <a:tile tx="0" ty="0" sx="65000" sy="65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Поток">
    <a:majorFont>
      <a:latin typeface="Calibri"/>
      <a:ea typeface=""/>
      <a:cs typeface=""/>
      <a:font script="Jpan" typeface="ＭＳ Ｐゴシック"/>
      <a:font script="Hang" typeface="HY중고딕"/>
      <a:font script="Hans" typeface="隶书"/>
      <a:font script="Hant" typeface="微軟正黑體"/>
      <a:font script="Arab" typeface="Traditional Arabic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Constantia"/>
      <a:ea typeface=""/>
      <a:cs typeface=""/>
      <a:font script="Jpan" typeface="HGP明朝E"/>
      <a:font script="Hang" typeface="HY신명조"/>
      <a:font script="Hans" typeface="宋体"/>
      <a:font script="Hant" typeface="新細明體"/>
      <a:font script="Arab" typeface="Majalla UI"/>
      <a:font script="Hebr" typeface="David"/>
      <a:font script="Thai" typeface="Browalli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Поток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30000"/>
            </a:schemeClr>
          </a:gs>
          <a:gs pos="43000">
            <a:schemeClr val="phClr">
              <a:tint val="44000"/>
              <a:satMod val="165000"/>
            </a:schemeClr>
          </a:gs>
          <a:gs pos="93000">
            <a:schemeClr val="phClr">
              <a:tint val="15000"/>
              <a:satMod val="165000"/>
            </a:schemeClr>
          </a:gs>
          <a:gs pos="100000">
            <a:schemeClr val="phClr">
              <a:tint val="5000"/>
              <a:satMod val="250000"/>
            </a:schemeClr>
          </a:gs>
        </a:gsLst>
        <a:path path="circle">
          <a:fillToRect l="50000" t="130000" r="50000" b="-30000"/>
        </a:path>
      </a:gradFill>
      <a:gradFill rotWithShape="1">
        <a:gsLst>
          <a:gs pos="0">
            <a:schemeClr val="phClr">
              <a:tint val="98000"/>
              <a:shade val="25000"/>
              <a:satMod val="250000"/>
            </a:schemeClr>
          </a:gs>
          <a:gs pos="68000">
            <a:schemeClr val="phClr">
              <a:tint val="86000"/>
              <a:satMod val="115000"/>
            </a:schemeClr>
          </a:gs>
          <a:gs pos="100000">
            <a:schemeClr val="phClr">
              <a:tint val="50000"/>
              <a:satMod val="150000"/>
            </a:schemeClr>
          </a:gs>
        </a:gsLst>
        <a:path path="circle">
          <a:fillToRect l="50000" t="130000" r="50000" b="-30000"/>
        </a:path>
      </a:gradFill>
    </a:fillStyleLst>
    <a:lnStyleLst>
      <a:ln w="9525" cap="flat" cmpd="sng" algn="ctr">
        <a:solidFill>
          <a:schemeClr val="phClr">
            <a:shade val="50000"/>
            <a:satMod val="103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0000"/>
              <a:satMod val="400000"/>
            </a:schemeClr>
          </a:gs>
          <a:gs pos="25000">
            <a:schemeClr val="phClr">
              <a:tint val="83000"/>
              <a:satMod val="320000"/>
            </a:schemeClr>
          </a:gs>
          <a:gs pos="100000">
            <a:schemeClr val="phClr">
              <a:shade val="15000"/>
              <a:satMod val="320000"/>
            </a:schemeClr>
          </a:gs>
        </a:gsLst>
        <a:path path="circle">
          <a:fillToRect l="10000" t="110000" r="10000" b="100000"/>
        </a:path>
      </a:gradFill>
      <a:blipFill>
        <a:blip xmlns:r="http://schemas.openxmlformats.org/officeDocument/2006/relationships" r:embed="rId1">
          <a:duotone>
            <a:schemeClr val="phClr">
              <a:shade val="90000"/>
              <a:satMod val="150000"/>
            </a:schemeClr>
            <a:schemeClr val="phClr">
              <a:tint val="88000"/>
              <a:satMod val="150000"/>
            </a:schemeClr>
          </a:duotone>
        </a:blip>
        <a:tile tx="0" ty="0" sx="65000" sy="65000" flip="none" algn="tl"/>
      </a:blipFill>
    </a:bgFillStyleLst>
  </a:fmtScheme>
</a:themeOverride>
</file>

<file path=ppt/theme/themeOverride4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Поток">
    <a:majorFont>
      <a:latin typeface="Calibri"/>
      <a:ea typeface=""/>
      <a:cs typeface=""/>
      <a:font script="Jpan" typeface="ＭＳ Ｐゴシック"/>
      <a:font script="Hang" typeface="HY중고딕"/>
      <a:font script="Hans" typeface="隶书"/>
      <a:font script="Hant" typeface="微軟正黑體"/>
      <a:font script="Arab" typeface="Traditional Arabic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Constantia"/>
      <a:ea typeface=""/>
      <a:cs typeface=""/>
      <a:font script="Jpan" typeface="HGP明朝E"/>
      <a:font script="Hang" typeface="HY신명조"/>
      <a:font script="Hans" typeface="宋体"/>
      <a:font script="Hant" typeface="新細明體"/>
      <a:font script="Arab" typeface="Majalla UI"/>
      <a:font script="Hebr" typeface="David"/>
      <a:font script="Thai" typeface="Browalli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Поток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30000"/>
            </a:schemeClr>
          </a:gs>
          <a:gs pos="43000">
            <a:schemeClr val="phClr">
              <a:tint val="44000"/>
              <a:satMod val="165000"/>
            </a:schemeClr>
          </a:gs>
          <a:gs pos="93000">
            <a:schemeClr val="phClr">
              <a:tint val="15000"/>
              <a:satMod val="165000"/>
            </a:schemeClr>
          </a:gs>
          <a:gs pos="100000">
            <a:schemeClr val="phClr">
              <a:tint val="5000"/>
              <a:satMod val="250000"/>
            </a:schemeClr>
          </a:gs>
        </a:gsLst>
        <a:path path="circle">
          <a:fillToRect l="50000" t="130000" r="50000" b="-30000"/>
        </a:path>
      </a:gradFill>
      <a:gradFill rotWithShape="1">
        <a:gsLst>
          <a:gs pos="0">
            <a:schemeClr val="phClr">
              <a:tint val="98000"/>
              <a:shade val="25000"/>
              <a:satMod val="250000"/>
            </a:schemeClr>
          </a:gs>
          <a:gs pos="68000">
            <a:schemeClr val="phClr">
              <a:tint val="86000"/>
              <a:satMod val="115000"/>
            </a:schemeClr>
          </a:gs>
          <a:gs pos="100000">
            <a:schemeClr val="phClr">
              <a:tint val="50000"/>
              <a:satMod val="150000"/>
            </a:schemeClr>
          </a:gs>
        </a:gsLst>
        <a:path path="circle">
          <a:fillToRect l="50000" t="130000" r="50000" b="-30000"/>
        </a:path>
      </a:gradFill>
    </a:fillStyleLst>
    <a:lnStyleLst>
      <a:ln w="9525" cap="flat" cmpd="sng" algn="ctr">
        <a:solidFill>
          <a:schemeClr val="phClr">
            <a:shade val="50000"/>
            <a:satMod val="103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0000"/>
              <a:satMod val="400000"/>
            </a:schemeClr>
          </a:gs>
          <a:gs pos="25000">
            <a:schemeClr val="phClr">
              <a:tint val="83000"/>
              <a:satMod val="320000"/>
            </a:schemeClr>
          </a:gs>
          <a:gs pos="100000">
            <a:schemeClr val="phClr">
              <a:shade val="15000"/>
              <a:satMod val="320000"/>
            </a:schemeClr>
          </a:gs>
        </a:gsLst>
        <a:path path="circle">
          <a:fillToRect l="10000" t="110000" r="10000" b="100000"/>
        </a:path>
      </a:gradFill>
      <a:blipFill>
        <a:blip xmlns:r="http://schemas.openxmlformats.org/officeDocument/2006/relationships" r:embed="rId1">
          <a:duotone>
            <a:schemeClr val="phClr">
              <a:shade val="90000"/>
              <a:satMod val="150000"/>
            </a:schemeClr>
            <a:schemeClr val="phClr">
              <a:tint val="88000"/>
              <a:satMod val="150000"/>
            </a:schemeClr>
          </a:duotone>
        </a:blip>
        <a:tile tx="0" ty="0" sx="65000" sy="65000" flip="none" algn="tl"/>
      </a:blipFill>
    </a:bgFillStyleLst>
  </a:fmtScheme>
</a:themeOverride>
</file>

<file path=ppt/theme/themeOverride5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Поток">
    <a:majorFont>
      <a:latin typeface="Calibri"/>
      <a:ea typeface=""/>
      <a:cs typeface=""/>
      <a:font script="Jpan" typeface="ＭＳ Ｐゴシック"/>
      <a:font script="Hang" typeface="HY중고딕"/>
      <a:font script="Hans" typeface="隶书"/>
      <a:font script="Hant" typeface="微軟正黑體"/>
      <a:font script="Arab" typeface="Traditional Arabic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Constantia"/>
      <a:ea typeface=""/>
      <a:cs typeface=""/>
      <a:font script="Jpan" typeface="HGP明朝E"/>
      <a:font script="Hang" typeface="HY신명조"/>
      <a:font script="Hans" typeface="宋体"/>
      <a:font script="Hant" typeface="新細明體"/>
      <a:font script="Arab" typeface="Majalla UI"/>
      <a:font script="Hebr" typeface="David"/>
      <a:font script="Thai" typeface="Browalli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Поток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30000"/>
            </a:schemeClr>
          </a:gs>
          <a:gs pos="43000">
            <a:schemeClr val="phClr">
              <a:tint val="44000"/>
              <a:satMod val="165000"/>
            </a:schemeClr>
          </a:gs>
          <a:gs pos="93000">
            <a:schemeClr val="phClr">
              <a:tint val="15000"/>
              <a:satMod val="165000"/>
            </a:schemeClr>
          </a:gs>
          <a:gs pos="100000">
            <a:schemeClr val="phClr">
              <a:tint val="5000"/>
              <a:satMod val="250000"/>
            </a:schemeClr>
          </a:gs>
        </a:gsLst>
        <a:path path="circle">
          <a:fillToRect l="50000" t="130000" r="50000" b="-30000"/>
        </a:path>
      </a:gradFill>
      <a:gradFill rotWithShape="1">
        <a:gsLst>
          <a:gs pos="0">
            <a:schemeClr val="phClr">
              <a:tint val="98000"/>
              <a:shade val="25000"/>
              <a:satMod val="250000"/>
            </a:schemeClr>
          </a:gs>
          <a:gs pos="68000">
            <a:schemeClr val="phClr">
              <a:tint val="86000"/>
              <a:satMod val="115000"/>
            </a:schemeClr>
          </a:gs>
          <a:gs pos="100000">
            <a:schemeClr val="phClr">
              <a:tint val="50000"/>
              <a:satMod val="150000"/>
            </a:schemeClr>
          </a:gs>
        </a:gsLst>
        <a:path path="circle">
          <a:fillToRect l="50000" t="130000" r="50000" b="-30000"/>
        </a:path>
      </a:gradFill>
    </a:fillStyleLst>
    <a:lnStyleLst>
      <a:ln w="9525" cap="flat" cmpd="sng" algn="ctr">
        <a:solidFill>
          <a:schemeClr val="phClr">
            <a:shade val="50000"/>
            <a:satMod val="103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0000"/>
              <a:satMod val="400000"/>
            </a:schemeClr>
          </a:gs>
          <a:gs pos="25000">
            <a:schemeClr val="phClr">
              <a:tint val="83000"/>
              <a:satMod val="320000"/>
            </a:schemeClr>
          </a:gs>
          <a:gs pos="100000">
            <a:schemeClr val="phClr">
              <a:shade val="15000"/>
              <a:satMod val="320000"/>
            </a:schemeClr>
          </a:gs>
        </a:gsLst>
        <a:path path="circle">
          <a:fillToRect l="10000" t="110000" r="10000" b="100000"/>
        </a:path>
      </a:gradFill>
      <a:blipFill>
        <a:blip xmlns:r="http://schemas.openxmlformats.org/officeDocument/2006/relationships" r:embed="rId1">
          <a:duotone>
            <a:schemeClr val="phClr">
              <a:shade val="90000"/>
              <a:satMod val="150000"/>
            </a:schemeClr>
            <a:schemeClr val="phClr">
              <a:tint val="88000"/>
              <a:satMod val="150000"/>
            </a:schemeClr>
          </a:duotone>
        </a:blip>
        <a:tile tx="0" ty="0" sx="65000" sy="65000" flip="none" algn="tl"/>
      </a:blipFill>
    </a:bgFillStyleLst>
  </a:fmtScheme>
</a:themeOverride>
</file>

<file path=ppt/theme/themeOverride6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Поток">
    <a:majorFont>
      <a:latin typeface="Calibri"/>
      <a:ea typeface=""/>
      <a:cs typeface=""/>
      <a:font script="Jpan" typeface="ＭＳ Ｐゴシック"/>
      <a:font script="Hang" typeface="HY중고딕"/>
      <a:font script="Hans" typeface="隶书"/>
      <a:font script="Hant" typeface="微軟正黑體"/>
      <a:font script="Arab" typeface="Traditional Arabic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Constantia"/>
      <a:ea typeface=""/>
      <a:cs typeface=""/>
      <a:font script="Jpan" typeface="HGP明朝E"/>
      <a:font script="Hang" typeface="HY신명조"/>
      <a:font script="Hans" typeface="宋体"/>
      <a:font script="Hant" typeface="新細明體"/>
      <a:font script="Arab" typeface="Majalla UI"/>
      <a:font script="Hebr" typeface="David"/>
      <a:font script="Thai" typeface="Browalli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Поток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30000"/>
            </a:schemeClr>
          </a:gs>
          <a:gs pos="43000">
            <a:schemeClr val="phClr">
              <a:tint val="44000"/>
              <a:satMod val="165000"/>
            </a:schemeClr>
          </a:gs>
          <a:gs pos="93000">
            <a:schemeClr val="phClr">
              <a:tint val="15000"/>
              <a:satMod val="165000"/>
            </a:schemeClr>
          </a:gs>
          <a:gs pos="100000">
            <a:schemeClr val="phClr">
              <a:tint val="5000"/>
              <a:satMod val="250000"/>
            </a:schemeClr>
          </a:gs>
        </a:gsLst>
        <a:path path="circle">
          <a:fillToRect l="50000" t="130000" r="50000" b="-30000"/>
        </a:path>
      </a:gradFill>
      <a:gradFill rotWithShape="1">
        <a:gsLst>
          <a:gs pos="0">
            <a:schemeClr val="phClr">
              <a:tint val="98000"/>
              <a:shade val="25000"/>
              <a:satMod val="250000"/>
            </a:schemeClr>
          </a:gs>
          <a:gs pos="68000">
            <a:schemeClr val="phClr">
              <a:tint val="86000"/>
              <a:satMod val="115000"/>
            </a:schemeClr>
          </a:gs>
          <a:gs pos="100000">
            <a:schemeClr val="phClr">
              <a:tint val="50000"/>
              <a:satMod val="150000"/>
            </a:schemeClr>
          </a:gs>
        </a:gsLst>
        <a:path path="circle">
          <a:fillToRect l="50000" t="130000" r="50000" b="-30000"/>
        </a:path>
      </a:gradFill>
    </a:fillStyleLst>
    <a:lnStyleLst>
      <a:ln w="9525" cap="flat" cmpd="sng" algn="ctr">
        <a:solidFill>
          <a:schemeClr val="phClr">
            <a:shade val="50000"/>
            <a:satMod val="103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0000"/>
              <a:satMod val="400000"/>
            </a:schemeClr>
          </a:gs>
          <a:gs pos="25000">
            <a:schemeClr val="phClr">
              <a:tint val="83000"/>
              <a:satMod val="320000"/>
            </a:schemeClr>
          </a:gs>
          <a:gs pos="100000">
            <a:schemeClr val="phClr">
              <a:shade val="15000"/>
              <a:satMod val="320000"/>
            </a:schemeClr>
          </a:gs>
        </a:gsLst>
        <a:path path="circle">
          <a:fillToRect l="10000" t="110000" r="10000" b="100000"/>
        </a:path>
      </a:gradFill>
      <a:blipFill>
        <a:blip xmlns:r="http://schemas.openxmlformats.org/officeDocument/2006/relationships" r:embed="rId1">
          <a:duotone>
            <a:schemeClr val="phClr">
              <a:shade val="90000"/>
              <a:satMod val="150000"/>
            </a:schemeClr>
            <a:schemeClr val="phClr">
              <a:tint val="88000"/>
              <a:satMod val="150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526</TotalTime>
  <Words>1172</Words>
  <Application>Microsoft Office PowerPoint</Application>
  <PresentationFormat>Экран (4:3)</PresentationFormat>
  <Paragraphs>287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Calibri</vt:lpstr>
      <vt:lpstr>Constantia</vt:lpstr>
      <vt:lpstr>Times New Roman</vt:lpstr>
      <vt:lpstr>Wingdings 2</vt:lpstr>
      <vt:lpstr>Поток</vt:lpstr>
      <vt:lpstr>Территориальный фонд обязательного медицинского страхования Кабардино-Балкарской Республики</vt:lpstr>
      <vt:lpstr>Презентация PowerPoint</vt:lpstr>
      <vt:lpstr>Презентация PowerPoint</vt:lpstr>
      <vt:lpstr>Презентация PowerPoint</vt:lpstr>
      <vt:lpstr>Использование медицинскими организациями средств нормированного страхового запаса территориального фонда обязательного медицинского страхования для софинансирования расходов медицинских организаций на оплату труда врачей и среднего медицинского персонала на 10.12.2022 года</vt:lpstr>
      <vt:lpstr>План мероприятий  по использованию медицинскими организациями средств нормированного страхового запаса территориального фонда обязательного медицинского страхования для финансового обеспечения мероприятий по организации дополнительного профессионального образования медицинских работников по программам повышения квалификации, а также по приобретению и проведению ремонта медицинского оборудования  на 2022 год</vt:lpstr>
      <vt:lpstr>Презентация PowerPoint</vt:lpstr>
      <vt:lpstr>Использование медицинскими организациями средств нормированного страхового запаса территориального фонда обязательного медицинского страхования для финансового обеспечения мероприятий по приобретению медицинского оборудования  за 2022 год </vt:lpstr>
      <vt:lpstr>По организации дополнительного профессионального образования  медицинских работников по программам повышения квалификации (тыс. руб.)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доходов бюджета Территориального фонда ОМС КБР</dc:title>
  <dc:creator>000003</dc:creator>
  <cp:lastModifiedBy>E P. D</cp:lastModifiedBy>
  <cp:revision>106</cp:revision>
  <cp:lastPrinted>2022-12-15T13:07:51Z</cp:lastPrinted>
  <dcterms:created xsi:type="dcterms:W3CDTF">2015-10-20T08:04:37Z</dcterms:created>
  <dcterms:modified xsi:type="dcterms:W3CDTF">2022-12-15T14:28:48Z</dcterms:modified>
</cp:coreProperties>
</file>