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81" r:id="rId2"/>
    <p:sldId id="316" r:id="rId3"/>
    <p:sldId id="318" r:id="rId4"/>
    <p:sldId id="299" r:id="rId5"/>
    <p:sldId id="317" r:id="rId6"/>
    <p:sldId id="309" r:id="rId7"/>
    <p:sldId id="308" r:id="rId8"/>
    <p:sldId id="304" r:id="rId9"/>
    <p:sldId id="313" r:id="rId10"/>
    <p:sldId id="311" r:id="rId11"/>
    <p:sldId id="310" r:id="rId12"/>
    <p:sldId id="305" r:id="rId13"/>
    <p:sldId id="306" r:id="rId14"/>
    <p:sldId id="307" r:id="rId15"/>
    <p:sldId id="312" r:id="rId16"/>
    <p:sldId id="302" r:id="rId17"/>
    <p:sldId id="295" r:id="rId18"/>
    <p:sldId id="301" r:id="rId19"/>
    <p:sldId id="293" r:id="rId20"/>
    <p:sldId id="315" r:id="rId21"/>
  </p:sldIdLst>
  <p:sldSz cx="10691813" cy="7559675"/>
  <p:notesSz cx="6797675" cy="9926638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DCF6F5"/>
    <a:srgbClr val="9DC3E6"/>
    <a:srgbClr val="FFD966"/>
    <a:srgbClr val="767171"/>
    <a:srgbClr val="A5A5A5"/>
    <a:srgbClr val="ED7D31"/>
    <a:srgbClr val="41719C"/>
    <a:srgbClr val="2B3167"/>
    <a:srgbClr val="328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5" autoAdjust="0"/>
    <p:restoredTop sz="96404" autoAdjust="0"/>
  </p:normalViewPr>
  <p:slideViewPr>
    <p:cSldViewPr snapToGrid="0">
      <p:cViewPr>
        <p:scale>
          <a:sx n="100" d="100"/>
          <a:sy n="100" d="100"/>
        </p:scale>
        <p:origin x="-606" y="-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140\&#1086;&#1073;&#1097;&#1072;&#1103;%20&#1087;&#1072;&#1087;&#1082;&#1072;\DK\&#1052;&#1058;&#1056;+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140\&#1086;&#1073;&#1097;&#1072;&#1103;%20&#1087;&#1072;&#1087;&#1082;&#1072;\&#1064;&#1072;&#1082;&#1084;&#1072;&#1085;&#1086;&#1074;&#1072;\&#1044;&#1086;&#1082;&#1083;&#1072;&#1076;\&#1054;&#1041;&#1055;&#1080;&#1055;\&#1053;&#1089;&#1079;%20&#1084;&#1077;&#1088;&#1086;&#1087;&#1088;&#1080;&#1103;&#1090;&#1080;&#1103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140\&#1086;&#1073;&#1097;&#1072;&#1103;%20&#1087;&#1072;&#1087;&#1082;&#1072;\&#1064;&#1072;&#1082;&#1084;&#1072;&#1085;&#1086;&#1074;&#1072;\&#1044;&#1086;&#1082;&#1083;&#1072;&#1076;\&#1054;&#1041;&#1055;&#1080;&#1055;\&#1054;&#1089;&#1085;&#1086;&#1074;&#1085;&#1099;&#1077;%20&#1087;&#1086;&#1082;&#1072;&#1079;&#1072;&#1090;&#1077;&#1083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140\&#1086;&#1073;&#1097;&#1072;&#1103;%20&#1087;&#1072;&#1087;&#1082;&#1072;\&#1064;&#1072;&#1082;&#1084;&#1072;&#1085;&#1086;&#1074;&#1072;\&#1044;&#1086;&#1082;&#1083;&#1072;&#1076;\&#1054;&#1041;&#1055;&#1080;&#1055;\&#1054;&#1089;&#1085;&#1086;&#1074;&#1085;&#1099;&#1077;%20&#1087;&#1086;&#1082;&#1072;&#1079;&#1072;&#1090;&#1077;&#1083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240649606299"/>
          <c:y val="2.1093748702402271E-2"/>
          <c:w val="0.837400467519685"/>
          <c:h val="0.844912411115132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Работающие</c:v>
                </c:pt>
              </c:strCache>
            </c:strRef>
          </c:tx>
          <c:spPr>
            <a:solidFill>
              <a:srgbClr val="81BB59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 01.01.2022</c:v>
                </c:pt>
                <c:pt idx="1">
                  <c:v>01.01.2023</c:v>
                </c:pt>
                <c:pt idx="2">
                  <c:v>01.01.2024</c:v>
                </c:pt>
                <c:pt idx="3">
                  <c:v>01.01.2025</c:v>
                </c:pt>
                <c:pt idx="4">
                  <c:v>01.01.2026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209904</c:v>
                </c:pt>
                <c:pt idx="1">
                  <c:v>240233</c:v>
                </c:pt>
                <c:pt idx="2">
                  <c:v>251570</c:v>
                </c:pt>
                <c:pt idx="3">
                  <c:v>261510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7-47F8-AB41-493BD8EEF8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Неработающие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 01.01.2022</c:v>
                </c:pt>
                <c:pt idx="1">
                  <c:v>01.01.2023</c:v>
                </c:pt>
                <c:pt idx="2">
                  <c:v>01.01.2024</c:v>
                </c:pt>
                <c:pt idx="3">
                  <c:v>01.01.2025</c:v>
                </c:pt>
                <c:pt idx="4">
                  <c:v>01.01.2026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517915</c:v>
                </c:pt>
                <c:pt idx="1">
                  <c:v>487861</c:v>
                </c:pt>
                <c:pt idx="2">
                  <c:v>479501</c:v>
                </c:pt>
                <c:pt idx="3">
                  <c:v>472945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77-47F8-AB41-493BD8EEF8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застрахованных лиц, всего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 01.01.2022</c:v>
                </c:pt>
                <c:pt idx="1">
                  <c:v>01.01.2023</c:v>
                </c:pt>
                <c:pt idx="2">
                  <c:v>01.01.2024</c:v>
                </c:pt>
                <c:pt idx="3">
                  <c:v>01.01.2025</c:v>
                </c:pt>
                <c:pt idx="4">
                  <c:v>01.01.2026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727819</c:v>
                </c:pt>
                <c:pt idx="1">
                  <c:v>728094</c:v>
                </c:pt>
                <c:pt idx="2">
                  <c:v>731071</c:v>
                </c:pt>
                <c:pt idx="3">
                  <c:v>734455</c:v>
                </c:pt>
                <c:pt idx="4">
                  <c:v>736610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77-47F8-AB41-493BD8EEF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1218368"/>
        <c:axId val="1071213792"/>
      </c:barChart>
      <c:catAx>
        <c:axId val="107121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1071213792"/>
        <c:crosses val="autoZero"/>
        <c:auto val="1"/>
        <c:lblAlgn val="ctr"/>
        <c:lblOffset val="100"/>
        <c:noMultiLvlLbl val="0"/>
      </c:catAx>
      <c:valAx>
        <c:axId val="107121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pPr>
            <a:endParaRPr lang="ru-RU"/>
          </a:p>
        </c:txPr>
        <c:crossAx val="1071218368"/>
        <c:crosses val="autoZero"/>
        <c:crossBetween val="between"/>
      </c:valAx>
      <c:spPr>
        <a:solidFill>
          <a:schemeClr val="accent1">
            <a:alpha val="0"/>
          </a:schemeClr>
        </a:solidFill>
        <a:ln w="9525" cmpd="sng">
          <a:noFill/>
          <a:prstDash val="solid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75000"/>
                </a:schemeClr>
              </a:solidFill>
              <a:effectLst/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2025 (9 мес.)</a:t>
            </a:r>
          </a:p>
        </c:rich>
      </c:tx>
      <c:layout>
        <c:manualLayout>
          <c:xMode val="edge"/>
          <c:yMode val="edge"/>
          <c:x val="0.35966666666666663"/>
          <c:y val="8.980240642164988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277777777777777E-2"/>
          <c:y val="0.18953630796150481"/>
          <c:w val="0.90694444444444444"/>
          <c:h val="0.461753062117235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692621755613883E-2"/>
          <c:y val="0.71123340452800965"/>
          <c:w val="0.76320734908136478"/>
          <c:h val="0.284283836973015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 w="3175"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F3-4741-868B-B6CB61960FC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F3-4741-868B-B6CB61960FCA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F3-4741-868B-B6CB61960FCA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F3-4741-868B-B6CB61960FCA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F3-4741-868B-B6CB61960FCA}"/>
              </c:ext>
            </c:extLst>
          </c:dPt>
          <c:dPt>
            <c:idx val="5"/>
            <c:bubble3D val="0"/>
            <c:spPr>
              <a:solidFill>
                <a:srgbClr val="A9D18E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C7-4E37-83E7-D4BC4EAC184F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F1B16B22-221F-4A55-9968-90F8D8275948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F3-4741-868B-B6CB61960FC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8E9C5539-A99A-400E-9DC3-EB293076C383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F3-4741-868B-B6CB61960FC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BD314CD7-FA93-41A2-BC10-76CA18F1ACCA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F3-4741-868B-B6CB61960FC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3F3D1A8-E4FA-4EB4-9328-4DB8B88429B0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DC7-4E37-83E7-D4BC4EAC18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МГФОМС</c:v>
                </c:pt>
                <c:pt idx="1">
                  <c:v>ТФОМС Республики Ингушетия</c:v>
                </c:pt>
                <c:pt idx="2">
                  <c:v>ТФОМС Чеченской Республики</c:v>
                </c:pt>
                <c:pt idx="3">
                  <c:v>ТФОМС Ставропольского края</c:v>
                </c:pt>
                <c:pt idx="4">
                  <c:v>ТФОМС РСО-Алания</c:v>
                </c:pt>
                <c:pt idx="5">
                  <c:v>Иные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68674</c:v>
                </c:pt>
                <c:pt idx="1">
                  <c:v>56548</c:v>
                </c:pt>
                <c:pt idx="2">
                  <c:v>81295</c:v>
                </c:pt>
                <c:pt idx="3">
                  <c:v>39735</c:v>
                </c:pt>
                <c:pt idx="4">
                  <c:v>32830</c:v>
                </c:pt>
                <c:pt idx="5">
                  <c:v>109070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F3-4741-868B-B6CB61960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817868101945876E-2"/>
          <c:y val="0.75807150659053169"/>
          <c:w val="0.78683526150235894"/>
          <c:h val="0.22994445105087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2024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ln w="3175"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A1-42BC-BF37-44A6D0465D5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A1-42BC-BF37-44A6D0465D5A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A1-42BC-BF37-44A6D0465D5A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A1-42BC-BF37-44A6D0465D5A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A1-42BC-BF37-44A6D0465D5A}"/>
              </c:ext>
            </c:extLst>
          </c:dPt>
          <c:dPt>
            <c:idx val="5"/>
            <c:bubble3D val="0"/>
            <c:spPr>
              <a:solidFill>
                <a:srgbClr val="A9D18E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A1-42BC-BF37-44A6D0465D5A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F1B16B22-221F-4A55-9968-90F8D8275948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A1-42BC-BF37-44A6D0465D5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8E9C5539-A99A-400E-9DC3-EB293076C383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A1-42BC-BF37-44A6D0465D5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BD314CD7-FA93-41A2-BC10-76CA18F1ACCA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A1-42BC-BF37-44A6D0465D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3F3D1A8-E4FA-4EB4-9328-4DB8B88429B0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0A1-42BC-BF37-44A6D0465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МГФОМС</c:v>
                </c:pt>
                <c:pt idx="1">
                  <c:v>ТФОМС Республики Ингушетия</c:v>
                </c:pt>
                <c:pt idx="2">
                  <c:v>ТФОМС Чеченской Республики</c:v>
                </c:pt>
                <c:pt idx="3">
                  <c:v>ТФОМС Ставропольского края</c:v>
                </c:pt>
                <c:pt idx="4">
                  <c:v>ТФОМС РСО-Алания</c:v>
                </c:pt>
                <c:pt idx="5">
                  <c:v>Иные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87657</c:v>
                </c:pt>
                <c:pt idx="1">
                  <c:v>80800</c:v>
                </c:pt>
                <c:pt idx="2">
                  <c:v>106632</c:v>
                </c:pt>
                <c:pt idx="3">
                  <c:v>53140</c:v>
                </c:pt>
                <c:pt idx="4">
                  <c:v>38244</c:v>
                </c:pt>
                <c:pt idx="5">
                  <c:v>149801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A1-42BC-BF37-44A6D0465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817868101945876E-2"/>
          <c:y val="0.75807150659053169"/>
          <c:w val="0.78683526150235894"/>
          <c:h val="0.22994445105087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2025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ln w="3175"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86-4697-8413-6CFA8724E0A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86-4697-8413-6CFA8724E0AB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86-4697-8413-6CFA8724E0AB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86-4697-8413-6CFA8724E0AB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86-4697-8413-6CFA8724E0AB}"/>
              </c:ext>
            </c:extLst>
          </c:dPt>
          <c:dPt>
            <c:idx val="5"/>
            <c:bubble3D val="0"/>
            <c:spPr>
              <a:solidFill>
                <a:srgbClr val="A9D18E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286-4697-8413-6CFA8724E0AB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F1B16B22-221F-4A55-9968-90F8D8275948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86-4697-8413-6CFA8724E0A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8E9C5539-A99A-400E-9DC3-EB293076C383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286-4697-8413-6CFA8724E0AB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BD314CD7-FA93-41A2-BC10-76CA18F1ACCA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286-4697-8413-6CFA8724E0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3F3D1A8-E4FA-4EB4-9328-4DB8B88429B0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286-4697-8413-6CFA8724E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МГФОМС</c:v>
                </c:pt>
                <c:pt idx="1">
                  <c:v>ТФОМС Республики Ингушетия</c:v>
                </c:pt>
                <c:pt idx="2">
                  <c:v>ТФОМС Чеченской Республики</c:v>
                </c:pt>
                <c:pt idx="3">
                  <c:v>ТФОМС Ставропольского края</c:v>
                </c:pt>
                <c:pt idx="4">
                  <c:v>ТФОМС РСО-Алания</c:v>
                </c:pt>
                <c:pt idx="5">
                  <c:v>Иные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110785</c:v>
                </c:pt>
                <c:pt idx="1">
                  <c:v>121341</c:v>
                </c:pt>
                <c:pt idx="2">
                  <c:v>171266</c:v>
                </c:pt>
                <c:pt idx="3">
                  <c:v>64583</c:v>
                </c:pt>
                <c:pt idx="4">
                  <c:v>40930</c:v>
                </c:pt>
                <c:pt idx="5">
                  <c:v>192995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86-4697-8413-6CFA8724E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817868101945876E-2"/>
          <c:y val="0.75807150659053169"/>
          <c:w val="0.78683526150235894"/>
          <c:h val="0.22994445105087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43-4583-843B-AAB987B785B9}"/>
              </c:ext>
            </c:extLst>
          </c:dPt>
          <c:dPt>
            <c:idx val="1"/>
            <c:bubble3D val="0"/>
            <c:explosion val="3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43-4583-843B-AAB987B785B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43-4583-843B-AAB987B785B9}"/>
              </c:ext>
            </c:extLst>
          </c:dPt>
          <c:dLbls>
            <c:dLbl>
              <c:idx val="0"/>
              <c:layout>
                <c:manualLayout>
                  <c:x val="1.685101367291815E-2"/>
                  <c:y val="1.7470601946826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Medium" panose="020B06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43-4583-843B-AAB987B785B9}"/>
                </c:ext>
              </c:extLst>
            </c:dLbl>
            <c:dLbl>
              <c:idx val="1"/>
              <c:layout>
                <c:manualLayout>
                  <c:x val="-3.9371633712932182E-2"/>
                  <c:y val="-0.290855995178873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defRPr>
                    </a:pPr>
                    <a:fld id="{7EBC81FE-26C9-4061-88C6-6B30A3BE7F54}" type="PERCENTAGE">
                      <a:rPr lang="en-US" sz="1100" b="1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</a:rPr>
                      <a:pPr>
                        <a:defRPr sz="11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Medium" panose="020B06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66061924096643"/>
                      <c:h val="0.18418279793314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43-4583-843B-AAB987B785B9}"/>
                </c:ext>
              </c:extLst>
            </c:dLbl>
            <c:dLbl>
              <c:idx val="2"/>
              <c:layout>
                <c:manualLayout>
                  <c:x val="-1.7458025250266455E-2"/>
                  <c:y val="1.97082222972728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Medium" panose="020B06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43-4583-843B-AAB987B78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Лист1!$N$3:$N$5</c:f>
              <c:strCache>
                <c:ptCount val="3"/>
                <c:pt idx="0">
                  <c:v>ГБУЗ "ГП № 3" г.о. Нальчик</c:v>
                </c:pt>
                <c:pt idx="1">
                  <c:v>ГБУЗ "РКБ" Минздрава КБР</c:v>
                </c:pt>
                <c:pt idx="2">
                  <c:v>ГБУЗ "ЦРБ  им.Хацукова А.А."</c:v>
                </c:pt>
              </c:strCache>
            </c:strRef>
          </c:cat>
          <c:val>
            <c:numRef>
              <c:f>Лист1!$O$3:$O$5</c:f>
              <c:numCache>
                <c:formatCode>0.00</c:formatCode>
                <c:ptCount val="3"/>
                <c:pt idx="0">
                  <c:v>705534</c:v>
                </c:pt>
                <c:pt idx="1">
                  <c:v>24120664</c:v>
                </c:pt>
                <c:pt idx="2">
                  <c:v>413700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43-4583-843B-AAB987B785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4-409B-B876-7D43B47742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2B4-409B-B876-7D43B4774291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B4-409B-B876-7D43B477429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2B4-409B-B876-7D43B47742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</c:v>
                </c:pt>
                <c:pt idx="1">
                  <c:v>0.12</c:v>
                </c:pt>
                <c:pt idx="2">
                  <c:v>0.47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4-409B-B876-7D43B4774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5D-4704-9E0E-994B856D5C4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18-4262-9272-440C37E012DD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18-4262-9272-440C37E012DD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918-4262-9272-440C37E012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</c:v>
                </c:pt>
                <c:pt idx="1">
                  <c:v>0.28000000000000003</c:v>
                </c:pt>
                <c:pt idx="2">
                  <c:v>0.35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8-4262-9272-440C37E01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853803095159697E-2"/>
                  <c:y val="-2.816240527342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62-406D-A74A-C13A094CD1F1}"/>
                </c:ext>
              </c:extLst>
            </c:dLbl>
            <c:dLbl>
              <c:idx val="3"/>
              <c:layout>
                <c:manualLayout>
                  <c:x val="-6.5854461639776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62-406D-A74A-C13A094CD1F1}"/>
                </c:ext>
              </c:extLst>
            </c:dLbl>
            <c:dLbl>
              <c:idx val="4"/>
              <c:layout>
                <c:manualLayout>
                  <c:x val="0"/>
                  <c:y val="-2.73170407541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62-406D-A74A-C13A094CD1F1}"/>
                </c:ext>
              </c:extLst>
            </c:dLbl>
            <c:dLbl>
              <c:idx val="5"/>
              <c:layout>
                <c:manualLayout>
                  <c:x val="-7.9025353967731322E-3"/>
                  <c:y val="-5.1630479894896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62-406D-A74A-C13A094CD1F1}"/>
                </c:ext>
              </c:extLst>
            </c:dLbl>
            <c:dLbl>
              <c:idx val="6"/>
              <c:layout>
                <c:manualLayout>
                  <c:x val="-1.3170892327955219E-2"/>
                  <c:y val="2.816240527342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62-406D-A74A-C13A094CD1F1}"/>
                </c:ext>
              </c:extLst>
            </c:dLbl>
            <c:dLbl>
              <c:idx val="8"/>
              <c:layout>
                <c:manualLayout>
                  <c:x val="-1.7122160026341784E-2"/>
                  <c:y val="-1.6897443164052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62-406D-A74A-C13A094CD1F1}"/>
                </c:ext>
              </c:extLst>
            </c:dLbl>
            <c:dLbl>
              <c:idx val="10"/>
              <c:layout>
                <c:manualLayout>
                  <c:x val="-1.6142050040356308E-3"/>
                  <c:y val="-6.3362591007411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62-406D-A74A-C13A094CD1F1}"/>
                </c:ext>
              </c:extLst>
            </c:dLbl>
            <c:dLbl>
              <c:idx val="11"/>
              <c:layout>
                <c:manualLayout>
                  <c:x val="-1.1837366616657815E-16"/>
                  <c:y val="-8.3636117631774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1E-42A2-B318-6946A85C98E2}"/>
                </c:ext>
              </c:extLst>
            </c:dLbl>
            <c:dLbl>
              <c:idx val="12"/>
              <c:layout>
                <c:manualLayout>
                  <c:x val="-7.9024867654255079E-3"/>
                  <c:y val="-3.421477539481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62-406D-A74A-C13A094CD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ГБУЗ "ГП №1" г.о. Нальчик</c:v>
                </c:pt>
                <c:pt idx="1">
                  <c:v>ГБУЗ "ГП №2" г.о. Нальчик</c:v>
                </c:pt>
                <c:pt idx="2">
                  <c:v>ГБУЗ "ГП №3" г.о. Нальчик</c:v>
                </c:pt>
                <c:pt idx="3">
                  <c:v>ГБУЗ "ЦРБ им. Хацукова А.А."</c:v>
                </c:pt>
                <c:pt idx="4">
                  <c:v>ГБУЗ "ЦРБ" г.о. Прохладный и Прохладненского м.р. КБР</c:v>
                </c:pt>
                <c:pt idx="5">
                  <c:v>ГБУЗ " Районная больница" с.п Заюково</c:v>
                </c:pt>
                <c:pt idx="6">
                  <c:v>ГБУЗ "ЦРБ" г.о. Баксан и Баксанского м.р. КБР</c:v>
                </c:pt>
                <c:pt idx="7">
                  <c:v>ГБУЗ "ЦРБ" Терского м.р. КБР</c:v>
                </c:pt>
                <c:pt idx="8">
                  <c:v>ГБУЗ "ММБ"</c:v>
                </c:pt>
                <c:pt idx="9">
                  <c:v>ГБУЗ "ЦРБ" Черекского м.р.</c:v>
                </c:pt>
                <c:pt idx="10">
                  <c:v>ГБУЗ "ЦРБ" Эльбрусского м.р.</c:v>
                </c:pt>
                <c:pt idx="11">
                  <c:v>ГБУЗ "ЦРБ" Зольского м.р.</c:v>
                </c:pt>
                <c:pt idx="12">
                  <c:v>ГБУЗ "ЦРБ" Майского м.р.</c:v>
                </c:pt>
              </c:strCache>
            </c:strRef>
          </c:cat>
          <c:val>
            <c:numRef>
              <c:f>Лист1!$B$2:$B$14</c:f>
              <c:numCache>
                <c:formatCode>#,##0</c:formatCode>
                <c:ptCount val="13"/>
                <c:pt idx="0">
                  <c:v>31443.82</c:v>
                </c:pt>
                <c:pt idx="1">
                  <c:v>18241.3</c:v>
                </c:pt>
                <c:pt idx="2">
                  <c:v>16583</c:v>
                </c:pt>
                <c:pt idx="3">
                  <c:v>6582.12</c:v>
                </c:pt>
                <c:pt idx="4">
                  <c:v>10051.92</c:v>
                </c:pt>
                <c:pt idx="5">
                  <c:v>3317</c:v>
                </c:pt>
                <c:pt idx="6">
                  <c:v>11608.099999999999</c:v>
                </c:pt>
                <c:pt idx="7">
                  <c:v>11816.630000000001</c:v>
                </c:pt>
                <c:pt idx="8">
                  <c:v>13215.32</c:v>
                </c:pt>
                <c:pt idx="9">
                  <c:v>1645.53</c:v>
                </c:pt>
                <c:pt idx="10">
                  <c:v>3316.6</c:v>
                </c:pt>
                <c:pt idx="11">
                  <c:v>5064.2700000000004</c:v>
                </c:pt>
                <c:pt idx="12">
                  <c:v>6607.66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2-406D-A74A-C13A094CD1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281C8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1.971368369139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62-406D-A74A-C13A094CD1F1}"/>
                </c:ext>
              </c:extLst>
            </c:dLbl>
            <c:dLbl>
              <c:idx val="7"/>
              <c:layout>
                <c:manualLayout>
                  <c:x val="7.902535396773035E-3"/>
                  <c:y val="-5.1630479894896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F62-406D-A74A-C13A094CD1F1}"/>
                </c:ext>
              </c:extLst>
            </c:dLbl>
            <c:dLbl>
              <c:idx val="9"/>
              <c:layout>
                <c:manualLayout>
                  <c:x val="6.5854461639776093E-3"/>
                  <c:y val="2.816240527342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62-406D-A74A-C13A094CD1F1}"/>
                </c:ext>
              </c:extLst>
            </c:dLbl>
            <c:dLbl>
              <c:idx val="10"/>
              <c:layout>
                <c:manualLayout>
                  <c:x val="0"/>
                  <c:y val="8.448721582026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62-406D-A74A-C13A094CD1F1}"/>
                </c:ext>
              </c:extLst>
            </c:dLbl>
            <c:dLbl>
              <c:idx val="11"/>
              <c:layout>
                <c:manualLayout>
                  <c:x val="9.866103984296699E-3"/>
                  <c:y val="-3.2545576620487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F62-406D-A74A-C13A094CD1F1}"/>
                </c:ext>
              </c:extLst>
            </c:dLbl>
            <c:dLbl>
              <c:idx val="12"/>
              <c:layout>
                <c:manualLayout>
                  <c:x val="-1.1837366616657815E-16"/>
                  <c:y val="-7.7723816417225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62-406D-A74A-C13A094CD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ГБУЗ "ГП №1" г.о. Нальчик</c:v>
                </c:pt>
                <c:pt idx="1">
                  <c:v>ГБУЗ "ГП №2" г.о. Нальчик</c:v>
                </c:pt>
                <c:pt idx="2">
                  <c:v>ГБУЗ "ГП №3" г.о. Нальчик</c:v>
                </c:pt>
                <c:pt idx="3">
                  <c:v>ГБУЗ "ЦРБ им. Хацукова А.А."</c:v>
                </c:pt>
                <c:pt idx="4">
                  <c:v>ГБУЗ "ЦРБ" г.о. Прохладный и Прохладненского м.р. КБР</c:v>
                </c:pt>
                <c:pt idx="5">
                  <c:v>ГБУЗ " Районная больница" с.п Заюково</c:v>
                </c:pt>
                <c:pt idx="6">
                  <c:v>ГБУЗ "ЦРБ" г.о. Баксан и Баксанского м.р. КБР</c:v>
                </c:pt>
                <c:pt idx="7">
                  <c:v>ГБУЗ "ЦРБ" Терского м.р. КБР</c:v>
                </c:pt>
                <c:pt idx="8">
                  <c:v>ГБУЗ "ММБ"</c:v>
                </c:pt>
                <c:pt idx="9">
                  <c:v>ГБУЗ "ЦРБ" Черекского м.р.</c:v>
                </c:pt>
                <c:pt idx="10">
                  <c:v>ГБУЗ "ЦРБ" Эльбрусского м.р.</c:v>
                </c:pt>
                <c:pt idx="11">
                  <c:v>ГБУЗ "ЦРБ" Зольского м.р.</c:v>
                </c:pt>
                <c:pt idx="12">
                  <c:v>ГБУЗ "ЦРБ" Майского м.р.</c:v>
                </c:pt>
              </c:strCache>
            </c:strRef>
          </c:cat>
          <c:val>
            <c:numRef>
              <c:f>Лист1!$C$2:$C$14</c:f>
              <c:numCache>
                <c:formatCode>#,##0</c:formatCode>
                <c:ptCount val="13"/>
                <c:pt idx="0">
                  <c:v>16544.689999999999</c:v>
                </c:pt>
                <c:pt idx="1">
                  <c:v>29836</c:v>
                </c:pt>
                <c:pt idx="2">
                  <c:v>9949.7999999999993</c:v>
                </c:pt>
                <c:pt idx="3">
                  <c:v>16532</c:v>
                </c:pt>
                <c:pt idx="4">
                  <c:v>10052</c:v>
                </c:pt>
                <c:pt idx="5">
                  <c:v>14925</c:v>
                </c:pt>
                <c:pt idx="6">
                  <c:v>28102</c:v>
                </c:pt>
                <c:pt idx="7">
                  <c:v>8440.4500000000007</c:v>
                </c:pt>
                <c:pt idx="8">
                  <c:v>19836</c:v>
                </c:pt>
                <c:pt idx="9">
                  <c:v>0</c:v>
                </c:pt>
                <c:pt idx="10">
                  <c:v>4975</c:v>
                </c:pt>
                <c:pt idx="11">
                  <c:v>5064</c:v>
                </c:pt>
                <c:pt idx="12">
                  <c:v>8227.65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62-406D-A74A-C13A094CD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9145024"/>
        <c:axId val="1389140864"/>
      </c:barChart>
      <c:catAx>
        <c:axId val="138914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1389140864"/>
        <c:crosses val="autoZero"/>
        <c:auto val="1"/>
        <c:lblAlgn val="ctr"/>
        <c:lblOffset val="100"/>
        <c:noMultiLvlLbl val="0"/>
      </c:catAx>
      <c:valAx>
        <c:axId val="138914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138914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48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31.12.2025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Количество проведенных проверок в СМО</c:v>
                </c:pt>
                <c:pt idx="1">
                  <c:v>Количество проверенных СМО</c:v>
                </c:pt>
                <c:pt idx="2">
                  <c:v>Тематических</c:v>
                </c:pt>
                <c:pt idx="3">
                  <c:v>Комплексных</c:v>
                </c:pt>
                <c:pt idx="4">
                  <c:v>Количество проведенных проверок в МО</c:v>
                </c:pt>
                <c:pt idx="5">
                  <c:v>Количество проверенных МО</c:v>
                </c:pt>
                <c:pt idx="6">
                  <c:v>Количество МО, заключивших договоров</c:v>
                </c:pt>
                <c:pt idx="7">
                  <c:v>Численность работников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</c:v>
                </c:pt>
                <c:pt idx="1">
                  <c:v>2</c:v>
                </c:pt>
                <c:pt idx="2">
                  <c:v>22</c:v>
                </c:pt>
                <c:pt idx="3">
                  <c:v>31</c:v>
                </c:pt>
                <c:pt idx="4">
                  <c:v>53</c:v>
                </c:pt>
                <c:pt idx="5">
                  <c:v>42</c:v>
                </c:pt>
                <c:pt idx="6">
                  <c:v>50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5-499F-B270-82A6F92267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31.12.2024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Количество проведенных проверок в СМО</c:v>
                </c:pt>
                <c:pt idx="1">
                  <c:v>Количество проверенных СМО</c:v>
                </c:pt>
                <c:pt idx="2">
                  <c:v>Тематических</c:v>
                </c:pt>
                <c:pt idx="3">
                  <c:v>Комплексных</c:v>
                </c:pt>
                <c:pt idx="4">
                  <c:v>Количество проведенных проверок в МО</c:v>
                </c:pt>
                <c:pt idx="5">
                  <c:v>Количество проверенных МО</c:v>
                </c:pt>
                <c:pt idx="6">
                  <c:v>Количество МО, заключивших договоров</c:v>
                </c:pt>
                <c:pt idx="7">
                  <c:v>Численность работников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</c:v>
                </c:pt>
                <c:pt idx="1">
                  <c:v>2</c:v>
                </c:pt>
                <c:pt idx="2">
                  <c:v>5</c:v>
                </c:pt>
                <c:pt idx="3">
                  <c:v>30</c:v>
                </c:pt>
                <c:pt idx="4">
                  <c:v>35</c:v>
                </c:pt>
                <c:pt idx="5">
                  <c:v>31</c:v>
                </c:pt>
                <c:pt idx="6">
                  <c:v>53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5-499F-B270-82A6F92267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31.12.2023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Количество проведенных проверок в СМО</c:v>
                </c:pt>
                <c:pt idx="1">
                  <c:v>Количество проверенных СМО</c:v>
                </c:pt>
                <c:pt idx="2">
                  <c:v>Тематических</c:v>
                </c:pt>
                <c:pt idx="3">
                  <c:v>Комплексных</c:v>
                </c:pt>
                <c:pt idx="4">
                  <c:v>Количество проведенных проверок в МО</c:v>
                </c:pt>
                <c:pt idx="5">
                  <c:v>Количество проверенных МО</c:v>
                </c:pt>
                <c:pt idx="6">
                  <c:v>Количество МО, заключивших договоров</c:v>
                </c:pt>
                <c:pt idx="7">
                  <c:v>Численность работников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10</c:v>
                </c:pt>
                <c:pt idx="1">
                  <c:v>2</c:v>
                </c:pt>
                <c:pt idx="2">
                  <c:v>1</c:v>
                </c:pt>
                <c:pt idx="3">
                  <c:v>25</c:v>
                </c:pt>
                <c:pt idx="4">
                  <c:v>26</c:v>
                </c:pt>
                <c:pt idx="5">
                  <c:v>25</c:v>
                </c:pt>
                <c:pt idx="6">
                  <c:v>61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75-499F-B270-82A6F9226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40461584"/>
        <c:axId val="2040454096"/>
      </c:barChart>
      <c:catAx>
        <c:axId val="204046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2040454096"/>
        <c:crosses val="autoZero"/>
        <c:auto val="1"/>
        <c:lblAlgn val="ctr"/>
        <c:lblOffset val="100"/>
        <c:noMultiLvlLbl val="0"/>
      </c:catAx>
      <c:valAx>
        <c:axId val="204045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pPr>
            <a:endParaRPr lang="ru-RU"/>
          </a:p>
        </c:txPr>
        <c:crossAx val="204046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84274043966183"/>
          <c:y val="0.91596330613381449"/>
          <c:w val="0.48047881770987416"/>
          <c:h val="5.4780197613810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Возрастной состав неработающих лиц, застрахованных в</a:t>
            </a:r>
            <a:r>
              <a:rPr lang="ru-RU" sz="1600" baseline="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 КБР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c:rich>
      </c:tx>
      <c:layout>
        <c:manualLayout>
          <c:xMode val="edge"/>
          <c:yMode val="edge"/>
          <c:x val="0.187930875778576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951589991433691"/>
          <c:y val="0.11675772841815613"/>
          <c:w val="0.86310176658343607"/>
          <c:h val="0.57815707995548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неработающих застрахованных лиц,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m/d/yyyy</c:formatCode>
                <c:ptCount val="4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45658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517915</c:v>
                </c:pt>
                <c:pt idx="1">
                  <c:v>487861</c:v>
                </c:pt>
                <c:pt idx="2">
                  <c:v>479501</c:v>
                </c:pt>
                <c:pt idx="3">
                  <c:v>472945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F-4703-89C5-71BC19D899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Моложе трудоспособного возраста, от 0 до 15 лет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m/d/yyyy</c:formatCode>
                <c:ptCount val="4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45658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177981</c:v>
                </c:pt>
                <c:pt idx="1">
                  <c:v>182692</c:v>
                </c:pt>
                <c:pt idx="2">
                  <c:v>183828</c:v>
                </c:pt>
                <c:pt idx="3">
                  <c:v>182773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F-4703-89C5-71BC19D899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Трудоспособного возраста</c:v>
                </c:pt>
              </c:strCache>
            </c:strRef>
          </c:tx>
          <c:spPr>
            <a:solidFill>
              <a:srgbClr val="73B149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m/d/yyyy</c:formatCode>
                <c:ptCount val="4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45658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221537</c:v>
                </c:pt>
                <c:pt idx="1">
                  <c:v>183980</c:v>
                </c:pt>
                <c:pt idx="2">
                  <c:v>177629</c:v>
                </c:pt>
                <c:pt idx="3">
                  <c:v>170509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F-4703-89C5-71BC19D899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Старше трудоспособного возраста</c:v>
                </c:pt>
              </c:strCache>
            </c:strRef>
          </c:tx>
          <c:spPr>
            <a:solidFill>
              <a:srgbClr val="FFDA6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m/d/yyyy</c:formatCode>
                <c:ptCount val="4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45658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118397</c:v>
                </c:pt>
                <c:pt idx="1">
                  <c:v>121189</c:v>
                </c:pt>
                <c:pt idx="2">
                  <c:v>118044</c:v>
                </c:pt>
                <c:pt idx="3">
                  <c:v>119663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3F-4703-89C5-71BC19D89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7831552"/>
        <c:axId val="1317841120"/>
      </c:barChart>
      <c:dateAx>
        <c:axId val="13178315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1317841120"/>
        <c:crosses val="autoZero"/>
        <c:auto val="1"/>
        <c:lblOffset val="100"/>
        <c:baseTimeUnit val="years"/>
      </c:dateAx>
      <c:valAx>
        <c:axId val="13178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131783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Возрастной</a:t>
            </a:r>
            <a:r>
              <a:rPr lang="ru-RU" sz="1600" baseline="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 состав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работающих лиц, застрахованных в КБР</a:t>
            </a:r>
          </a:p>
        </c:rich>
      </c:tx>
      <c:layout>
        <c:manualLayout>
          <c:xMode val="edge"/>
          <c:yMode val="edge"/>
          <c:x val="0.22118349346522556"/>
          <c:y val="2.64969250005581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работающих застрахованных лиц,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m/d/yyyy</c:formatCode>
                <c:ptCount val="4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45658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209904</c:v>
                </c:pt>
                <c:pt idx="1">
                  <c:v>240233</c:v>
                </c:pt>
                <c:pt idx="2">
                  <c:v>251570</c:v>
                </c:pt>
                <c:pt idx="3">
                  <c:v>261510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D-4719-9295-AF1E907B20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Моложе трудоспособного возраста, от 0 до 15 лет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m/d/yyyy</c:formatCode>
                <c:ptCount val="4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45658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8830</c:v>
                </c:pt>
                <c:pt idx="1">
                  <c:v>5887</c:v>
                </c:pt>
                <c:pt idx="2">
                  <c:v>5193</c:v>
                </c:pt>
                <c:pt idx="3">
                  <c:v>5624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6D-4719-9295-AF1E907B20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Трудоспособного возраста</c:v>
                </c:pt>
              </c:strCache>
            </c:strRef>
          </c:tx>
          <c:spPr>
            <a:solidFill>
              <a:srgbClr val="76B54B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m/d/yyyy</c:formatCode>
                <c:ptCount val="4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45658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173392</c:v>
                </c:pt>
                <c:pt idx="1">
                  <c:v>205752</c:v>
                </c:pt>
                <c:pt idx="2">
                  <c:v>219776</c:v>
                </c:pt>
                <c:pt idx="3">
                  <c:v>226534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6D-4719-9295-AF1E907B20E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Старше трудоспособного возраста</c:v>
                </c:pt>
              </c:strCache>
            </c:strRef>
          </c:tx>
          <c:spPr>
            <a:solidFill>
              <a:srgbClr val="FFDA6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m/d/yyyy</c:formatCode>
                <c:ptCount val="4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45658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27682</c:v>
                </c:pt>
                <c:pt idx="1">
                  <c:v>28594</c:v>
                </c:pt>
                <c:pt idx="2">
                  <c:v>26601</c:v>
                </c:pt>
                <c:pt idx="3">
                  <c:v>29352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6D-4719-9295-AF1E907B2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564080"/>
        <c:axId val="1458564496"/>
      </c:barChart>
      <c:dateAx>
        <c:axId val="145856408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1458564496"/>
        <c:crosses val="autoZero"/>
        <c:auto val="1"/>
        <c:lblOffset val="100"/>
        <c:baseTimeUnit val="years"/>
      </c:dateAx>
      <c:valAx>
        <c:axId val="145856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145856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alpha val="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r>
              <a:rPr lang="ru-RU" sz="1050" b="0" i="0" u="none" strike="noStrike" kern="1200" spc="0" baseline="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Расходы на содержание АУП ТФОМС </a:t>
            </a:r>
            <a:r>
              <a:rPr lang="ru-RU" sz="1050" b="0" i="0" u="none" strike="noStrike" kern="1200" spc="0" baseline="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КБР (в тыс. руб.)</a:t>
            </a:r>
            <a:endParaRPr lang="ru-RU" sz="1050" b="0" i="0" u="none" strike="noStrike" kern="1200" spc="0" baseline="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c:rich>
      </c:tx>
      <c:layout>
        <c:manualLayout>
          <c:xMode val="edge"/>
          <c:yMode val="edge"/>
          <c:x val="0.12438567301574552"/>
          <c:y val="4.5336714349546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Лист2!$D$7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Лист2!$E$6</c:f>
              <c:strCache>
                <c:ptCount val="1"/>
                <c:pt idx="0">
                  <c:v>АУП ТФОМС КБР (Закон об исполнении бюджета)</c:v>
                </c:pt>
              </c:strCache>
            </c:strRef>
          </c:cat>
          <c:val>
            <c:numRef>
              <c:f>Лист2!$E$7</c:f>
              <c:numCache>
                <c:formatCode>#,##0</c:formatCode>
                <c:ptCount val="1"/>
                <c:pt idx="0">
                  <c:v>69152.963349999991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E-4E79-B0CD-83145EB0ACA2}"/>
            </c:ext>
          </c:extLst>
        </c:ser>
        <c:ser>
          <c:idx val="1"/>
          <c:order val="1"/>
          <c:tx>
            <c:strRef>
              <c:f>Лист2!$D$8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Лист2!$E$6</c:f>
              <c:strCache>
                <c:ptCount val="1"/>
                <c:pt idx="0">
                  <c:v>АУП ТФОМС КБР (Закон об исполнении бюджета)</c:v>
                </c:pt>
              </c:strCache>
            </c:strRef>
          </c:cat>
          <c:val>
            <c:numRef>
              <c:f>Лист2!$E$8</c:f>
              <c:numCache>
                <c:formatCode>#,##0</c:formatCode>
                <c:ptCount val="1"/>
                <c:pt idx="0">
                  <c:v>108123.5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1E-4E79-B0CD-83145EB0ACA2}"/>
            </c:ext>
          </c:extLst>
        </c:ser>
        <c:ser>
          <c:idx val="2"/>
          <c:order val="2"/>
          <c:tx>
            <c:strRef>
              <c:f>Лист2!$D$9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A9D1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Лист2!$E$6</c:f>
              <c:strCache>
                <c:ptCount val="1"/>
                <c:pt idx="0">
                  <c:v>АУП ТФОМС КБР (Закон об исполнении бюджета)</c:v>
                </c:pt>
              </c:strCache>
            </c:strRef>
          </c:cat>
          <c:val>
            <c:numRef>
              <c:f>Лист2!$E$9</c:f>
              <c:numCache>
                <c:formatCode>#,##0</c:formatCode>
                <c:ptCount val="1"/>
                <c:pt idx="0">
                  <c:v>129915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1E-4E79-B0CD-83145EB0ACA2}"/>
            </c:ext>
          </c:extLst>
        </c:ser>
        <c:ser>
          <c:idx val="3"/>
          <c:order val="3"/>
          <c:tx>
            <c:strRef>
              <c:f>Лист2!$D$10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Лист2!$E$6</c:f>
              <c:strCache>
                <c:ptCount val="1"/>
                <c:pt idx="0">
                  <c:v>АУП ТФОМС КБР (Закон об исполнении бюджета)</c:v>
                </c:pt>
              </c:strCache>
            </c:strRef>
          </c:cat>
          <c:val>
            <c:numRef>
              <c:f>Лист2!$E$10</c:f>
              <c:numCache>
                <c:formatCode>#,##0</c:formatCode>
                <c:ptCount val="1"/>
                <c:pt idx="0">
                  <c:v>134590.79999999999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1E-4E79-B0CD-83145EB0ACA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28633376"/>
        <c:axId val="297910632"/>
      </c:barChart>
      <c:catAx>
        <c:axId val="1028633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7910632"/>
        <c:crosses val="autoZero"/>
        <c:auto val="1"/>
        <c:lblAlgn val="ctr"/>
        <c:lblOffset val="100"/>
        <c:noMultiLvlLbl val="0"/>
      </c:catAx>
      <c:valAx>
        <c:axId val="297910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102863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j-ea"/>
                <a:cs typeface="+mj-cs"/>
              </a:defRPr>
            </a:pPr>
            <a:r>
              <a:rPr lang="ru-RU" sz="1200" b="0" i="0" u="none" strike="noStrike" cap="none" normalizeH="0" baseline="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Динамика субвенции ФОМС и страховых взносов на ОМС неработающего населения </a:t>
            </a:r>
            <a:r>
              <a:rPr lang="ru-RU" sz="1200" b="0" i="0" u="none" strike="noStrike" cap="none" normalizeH="0" baseline="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КБР (в тыс. руб.)</a:t>
            </a:r>
            <a:endParaRPr lang="ru-RU" sz="1200" b="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c:rich>
      </c:tx>
      <c:layout>
        <c:manualLayout>
          <c:xMode val="edge"/>
          <c:yMode val="edge"/>
          <c:x val="0.16712179383020936"/>
          <c:y val="4.07791187792979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803709664769484E-2"/>
          <c:y val="0.13838296902668604"/>
          <c:w val="0.84801389482589951"/>
          <c:h val="0.63363813328503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Субвенция из бюджета ФОМС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Лист1!$A$7:$A$10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Лист1!$B$7:$B$10</c:f>
              <c:numCache>
                <c:formatCode>#,##0</c:formatCode>
                <c:ptCount val="4"/>
                <c:pt idx="0">
                  <c:v>11516716.699999999</c:v>
                </c:pt>
                <c:pt idx="1">
                  <c:v>13160998</c:v>
                </c:pt>
                <c:pt idx="2">
                  <c:v>15534485.6</c:v>
                </c:pt>
                <c:pt idx="3">
                  <c:v>16971561.699999999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A-4249-9FD3-A2224384CCE5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Размер страховых взносов  на ОМС неработающего населения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Лист1!$A$7:$A$10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Лист1!$C$7:$C$10</c:f>
              <c:numCache>
                <c:formatCode>#,##0</c:formatCode>
                <c:ptCount val="4"/>
                <c:pt idx="0">
                  <c:v>4448268.4000000004</c:v>
                </c:pt>
                <c:pt idx="1">
                  <c:v>4661560.5999999996</c:v>
                </c:pt>
                <c:pt idx="2">
                  <c:v>5223444.0999999996</c:v>
                </c:pt>
                <c:pt idx="3">
                  <c:v>5669617.4000000004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A-4249-9FD3-A2224384C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1031194072"/>
        <c:axId val="1031194432"/>
      </c:barChart>
      <c:catAx>
        <c:axId val="103119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1031194432"/>
        <c:crosses val="autoZero"/>
        <c:auto val="1"/>
        <c:lblAlgn val="ctr"/>
        <c:lblOffset val="100"/>
        <c:noMultiLvlLbl val="0"/>
      </c:catAx>
      <c:valAx>
        <c:axId val="103119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1031194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r>
              <a:rPr lang="ru-RU" sz="1050" b="0" i="0" baseline="0" dirty="0" smtClean="0">
                <a:solidFill>
                  <a:schemeClr val="accent5">
                    <a:lumMod val="75000"/>
                  </a:schemeClr>
                </a:solidFill>
                <a:effectLst/>
                <a:latin typeface="Franklin Gothic Demi" panose="020B0703020102020204" pitchFamily="34" charset="0"/>
              </a:rPr>
              <a:t>Доходы СМО, полученные в сфере ОМС (в тыс. руб.) </a:t>
            </a:r>
            <a:endParaRPr lang="ru-RU" sz="1050" b="0" dirty="0">
              <a:solidFill>
                <a:schemeClr val="accent5">
                  <a:lumMod val="75000"/>
                </a:schemeClr>
              </a:solidFill>
              <a:effectLst/>
              <a:latin typeface="Franklin Gothic Demi" panose="020B07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203957948064559"/>
          <c:y val="6.1510516640194551E-2"/>
          <c:w val="0.71077806732049831"/>
          <c:h val="0.78977425939305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Итого:
Доходы СМО (в соответствии с п.4 ст.28 №326-ФЗ)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 
(прогноз)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97361</c:v>
                </c:pt>
                <c:pt idx="1">
                  <c:v>109638</c:v>
                </c:pt>
                <c:pt idx="2">
                  <c:v>126214</c:v>
                </c:pt>
                <c:pt idx="3">
                  <c:v>119491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C-4E78-9D83-F7F07AD202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РВД СМО 0,8%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 
(прогноз)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83880</c:v>
                </c:pt>
                <c:pt idx="1">
                  <c:v>96462</c:v>
                </c:pt>
                <c:pt idx="2">
                  <c:v>112151</c:v>
                </c:pt>
                <c:pt idx="3">
                  <c:v>119491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C-4E78-9D83-F7F07AD202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СМО от экспертиз (15%)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6906459520683396E-2"/>
                  <c:y val="0"/>
                </c:manualLayout>
              </c:layout>
              <c:tx>
                <c:rich>
                  <a:bodyPr/>
                  <a:lstStyle/>
                  <a:p>
                    <a:fld id="{502FCEB9-E2B8-4845-90C1-6FF7E6EC2F0B}" type="VALUE">
                      <a:rPr lang="en-US" sz="85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5EC-4E78-9D83-F7F07AD20265}"/>
                </c:ext>
              </c:extLst>
            </c:dLbl>
            <c:dLbl>
              <c:idx val="1"/>
              <c:layout>
                <c:manualLayout>
                  <c:x val="-7.9311152896115678E-2"/>
                  <c:y val="-7.464851003289797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50" b="0" i="0" u="none" strike="noStrike" kern="1200" baseline="0">
                      <a:solidFill>
                        <a:schemeClr val="bg1"/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810815962469737E-2"/>
                      <c:h val="5.14471504886461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5EC-4E78-9D83-F7F07AD20265}"/>
                </c:ext>
              </c:extLst>
            </c:dLbl>
            <c:dLbl>
              <c:idx val="2"/>
              <c:layout>
                <c:manualLayout>
                  <c:x val="-8.3355291016859387E-2"/>
                  <c:y val="-1.981387779389731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608093658209871E-2"/>
                      <c:h val="5.37680673389705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5EC-4E78-9D83-F7F07AD202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 
(прогноз)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12492</c:v>
                </c:pt>
                <c:pt idx="1">
                  <c:v>12644</c:v>
                </c:pt>
                <c:pt idx="2">
                  <c:v>13740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EC-4E78-9D83-F7F07AD2026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СМО от штрафов (25%)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 
(прогноз)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989</c:v>
                </c:pt>
                <c:pt idx="1">
                  <c:v>532</c:v>
                </c:pt>
                <c:pt idx="2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EC-4E78-9D83-F7F07AD202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8019680"/>
        <c:axId val="368024672"/>
      </c:barChart>
      <c:catAx>
        <c:axId val="36801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368024672"/>
        <c:crosses val="autoZero"/>
        <c:auto val="1"/>
        <c:lblAlgn val="ctr"/>
        <c:lblOffset val="100"/>
        <c:noMultiLvlLbl val="0"/>
      </c:catAx>
      <c:valAx>
        <c:axId val="36802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3680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481675639507583"/>
          <c:y val="0.11634472035738511"/>
          <c:w val="0.24627447282670781"/>
          <c:h val="0.58985835999835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 w="3175"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2B-43A2-BD30-DFC302F5F66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22B-43A2-BD30-DFC302F5F66E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2B-43A2-BD30-DFC302F5F66E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22B-43A2-BD30-DFC302F5F66E}"/>
              </c:ext>
            </c:extLst>
          </c:dPt>
          <c:dPt>
            <c:idx val="4"/>
            <c:bubble3D val="0"/>
            <c:spPr>
              <a:solidFill>
                <a:srgbClr val="A9D18E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2B-43A2-BD30-DFC302F5F66E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F1B16B22-221F-4A55-9968-90F8D8275948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22B-43A2-BD30-DFC302F5F66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8E9C5539-A99A-400E-9DC3-EB293076C383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2B-43A2-BD30-DFC302F5F66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BD314CD7-FA93-41A2-BC10-76CA18F1ACCA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22B-43A2-BD30-DFC302F5F66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3F3D1A8-E4FA-4EB4-9328-4DB8B88429B0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2B-43A2-BD30-DFC302F5F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МГФОМС</c:v>
                </c:pt>
                <c:pt idx="1">
                  <c:v>ТФОМС Ставропольского края</c:v>
                </c:pt>
                <c:pt idx="2">
                  <c:v>ТФОМС Московской области</c:v>
                </c:pt>
                <c:pt idx="3">
                  <c:v>ТФОМС г. Санкт-Петербург</c:v>
                </c:pt>
                <c:pt idx="4">
                  <c:v>Иные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467873</c:v>
                </c:pt>
                <c:pt idx="1">
                  <c:v>210829</c:v>
                </c:pt>
                <c:pt idx="2">
                  <c:v>36405</c:v>
                </c:pt>
                <c:pt idx="3">
                  <c:v>55422</c:v>
                </c:pt>
                <c:pt idx="4">
                  <c:v>160431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B-43A2-BD30-DFC302F5F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817868101945876E-2"/>
          <c:y val="0.75807150659053169"/>
          <c:w val="0.78683526150235894"/>
          <c:h val="0.1925626693306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2024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ln w="3175"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41-4DCA-B344-7BC659D282B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41-4DCA-B344-7BC659D282B2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41-4DCA-B344-7BC659D282B2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41-4DCA-B344-7BC659D282B2}"/>
              </c:ext>
            </c:extLst>
          </c:dPt>
          <c:dPt>
            <c:idx val="4"/>
            <c:bubble3D val="0"/>
            <c:spPr>
              <a:solidFill>
                <a:srgbClr val="A9D18E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41-4DCA-B344-7BC659D282B2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F1B16B22-221F-4A55-9968-90F8D8275948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41-4DCA-B344-7BC659D282B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8E9C5539-A99A-400E-9DC3-EB293076C383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41-4DCA-B344-7BC659D282B2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BD314CD7-FA93-41A2-BC10-76CA18F1ACCA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F41-4DCA-B344-7BC659D282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3F3D1A8-E4FA-4EB4-9328-4DB8B88429B0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F41-4DCA-B344-7BC659D28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МГФОМС</c:v>
                </c:pt>
                <c:pt idx="1">
                  <c:v>ТФОМС Ставропольского края</c:v>
                </c:pt>
                <c:pt idx="2">
                  <c:v>ТФОМС Московской области</c:v>
                </c:pt>
                <c:pt idx="3">
                  <c:v>ТФОМС г. Санкт-Петербург</c:v>
                </c:pt>
                <c:pt idx="4">
                  <c:v>Иные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414187</c:v>
                </c:pt>
                <c:pt idx="1">
                  <c:v>223504</c:v>
                </c:pt>
                <c:pt idx="2">
                  <c:v>40130</c:v>
                </c:pt>
                <c:pt idx="3">
                  <c:v>67988</c:v>
                </c:pt>
                <c:pt idx="4">
                  <c:v>195930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41-4DCA-B344-7BC659D28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817868101945876E-2"/>
          <c:y val="0.75807150659053169"/>
          <c:w val="0.78683526150235894"/>
          <c:h val="0.1925626693306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2025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ln w="3175"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6-449C-BBAB-EBA4967A847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6-449C-BBAB-EBA4967A847F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76-449C-BBAB-EBA4967A847F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76-449C-BBAB-EBA4967A847F}"/>
              </c:ext>
            </c:extLst>
          </c:dPt>
          <c:dPt>
            <c:idx val="4"/>
            <c:bubble3D val="0"/>
            <c:spPr>
              <a:solidFill>
                <a:srgbClr val="A9D18E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76-449C-BBAB-EBA4967A847F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F1B16B22-221F-4A55-9968-90F8D8275948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76-449C-BBAB-EBA4967A847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8E9C5539-A99A-400E-9DC3-EB293076C383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076-449C-BBAB-EBA4967A847F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defRPr>
                    </a:pPr>
                    <a:fld id="{BD314CD7-FA93-41A2-BC10-76CA18F1ACCA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" panose="020B07030201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76-449C-BBAB-EBA4967A847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3F3D1A8-E4FA-4EB4-9328-4DB8B88429B0}" type="VALU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076-449C-BBAB-EBA4967A8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МГФОМС</c:v>
                </c:pt>
                <c:pt idx="1">
                  <c:v>ТФОМС Ставропольского края</c:v>
                </c:pt>
                <c:pt idx="2">
                  <c:v>ТФОМС Московской области</c:v>
                </c:pt>
                <c:pt idx="3">
                  <c:v>ТФОМС г. Санкт-Петербург</c:v>
                </c:pt>
                <c:pt idx="4">
                  <c:v>Иные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453155</c:v>
                </c:pt>
                <c:pt idx="1">
                  <c:v>282979</c:v>
                </c:pt>
                <c:pt idx="2">
                  <c:v>58746</c:v>
                </c:pt>
                <c:pt idx="3">
                  <c:v>76656</c:v>
                </c:pt>
                <c:pt idx="4">
                  <c:v>203464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76-449C-BBAB-EBA4967A8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817868101945876E-2"/>
          <c:y val="0.75807150659053169"/>
          <c:w val="0.78683526150235894"/>
          <c:h val="0.1925626693306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0.52894</cdr:x>
      <cdr:y>0.40914</cdr:y>
    </cdr:from>
    <cdr:to>
      <cdr:x>0.74108</cdr:x>
      <cdr:y>0.46783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3463" y="1616264"/>
          <a:ext cx="1373048" cy="231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bg1"/>
              </a:solidFill>
              <a:latin typeface="Franklin Gothic Demi" panose="020B0703020102020204" pitchFamily="34" charset="0"/>
            </a:rPr>
            <a:t>479 501</a:t>
          </a:r>
          <a:r>
            <a:rPr lang="ru-RU" dirty="0">
              <a:solidFill>
                <a:srgbClr val="ED7D31"/>
              </a:solidFill>
              <a:latin typeface="Franklin Gothic Demi" panose="020B0703020102020204" pitchFamily="34" charset="0"/>
            </a:rPr>
            <a:t>  </a:t>
          </a:r>
          <a:r>
            <a:rPr lang="ru-RU" dirty="0">
              <a:solidFill>
                <a:schemeClr val="accent2">
                  <a:lumMod val="50000"/>
                </a:schemeClr>
              </a:solidFill>
              <a:latin typeface="Franklin Gothic Demi" panose="020B0703020102020204" pitchFamily="34" charset="0"/>
            </a:rPr>
            <a:t>(-8 360)</a:t>
          </a:r>
          <a:endParaRPr lang="ru-RU" dirty="0">
            <a:solidFill>
              <a:srgbClr val="ED7D31"/>
            </a:solidFill>
            <a:latin typeface="Franklin Gothic Demi" panose="020B0703020102020204" pitchFamily="34" charset="0"/>
          </a:endParaRPr>
        </a:p>
      </cdr:txBody>
    </cdr:sp>
  </cdr:relSizeAnchor>
  <cdr:relSizeAnchor xmlns:cdr="http://schemas.openxmlformats.org/drawingml/2006/chartDrawing">
    <cdr:from>
      <cdr:x>0.78586</cdr:x>
      <cdr:y>0.20582</cdr:y>
    </cdr:from>
    <cdr:to>
      <cdr:x>0.8969</cdr:x>
      <cdr:y>0.2667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86355" y="813084"/>
          <a:ext cx="718691" cy="24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bg1"/>
              </a:solidFill>
              <a:latin typeface="Franklin Gothic Demi" panose="020B0703020102020204" pitchFamily="34" charset="0"/>
            </a:rPr>
            <a:t>734 455</a:t>
          </a:r>
        </a:p>
      </cdr:txBody>
    </cdr:sp>
  </cdr:relSizeAnchor>
  <cdr:relSizeAnchor xmlns:cdr="http://schemas.openxmlformats.org/drawingml/2006/chartDrawing">
    <cdr:from>
      <cdr:x>0.78014</cdr:x>
      <cdr:y>0.54291</cdr:y>
    </cdr:from>
    <cdr:to>
      <cdr:x>0.89118</cdr:x>
      <cdr:y>0.59697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49376" y="2144687"/>
          <a:ext cx="718692" cy="213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bg1"/>
              </a:solidFill>
              <a:latin typeface="Franklin Gothic Demi" panose="020B0703020102020204" pitchFamily="34" charset="0"/>
            </a:rPr>
            <a:t>728 094</a:t>
          </a:r>
        </a:p>
      </cdr:txBody>
    </cdr:sp>
  </cdr:relSizeAnchor>
  <cdr:relSizeAnchor xmlns:cdr="http://schemas.openxmlformats.org/drawingml/2006/chartDrawing">
    <cdr:from>
      <cdr:x>0.52378</cdr:x>
      <cdr:y>0.24007</cdr:y>
    </cdr:from>
    <cdr:to>
      <cdr:x>0.68537</cdr:x>
      <cdr:y>0.29422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90125" y="948385"/>
          <a:ext cx="1045870" cy="213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bg1"/>
              </a:solidFill>
              <a:latin typeface="Franklin Gothic Demi" panose="020B0703020102020204" pitchFamily="34" charset="0"/>
            </a:rPr>
            <a:t>472 945 </a:t>
          </a:r>
          <a:r>
            <a:rPr lang="ru-RU" dirty="0">
              <a:solidFill>
                <a:schemeClr val="accent2">
                  <a:lumMod val="50000"/>
                </a:schemeClr>
              </a:solidFill>
              <a:latin typeface="Franklin Gothic Demi" panose="020B0703020102020204" pitchFamily="34" charset="0"/>
            </a:rPr>
            <a:t>(-6 556)</a:t>
          </a:r>
          <a:endParaRPr lang="ru-RU" dirty="0">
            <a:solidFill>
              <a:schemeClr val="bg1"/>
            </a:solidFill>
            <a:latin typeface="Franklin Gothic Demi" panose="020B0703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0.19537</cdr:x>
      <cdr:y>0.62243</cdr:y>
    </cdr:from>
    <cdr:to>
      <cdr:x>0.34702</cdr:x>
      <cdr:y>0.81334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7954" y="29813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8" cy="498329"/>
          </a:xfrm>
          <a:prstGeom prst="rect">
            <a:avLst/>
          </a:prstGeom>
        </p:spPr>
        <p:txBody>
          <a:bodyPr vert="horz" lIns="92081" tIns="46040" rIns="92081" bIns="4604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7" y="0"/>
            <a:ext cx="2946246" cy="498329"/>
          </a:xfrm>
          <a:prstGeom prst="rect">
            <a:avLst/>
          </a:prstGeom>
        </p:spPr>
        <p:txBody>
          <a:bodyPr vert="horz" lIns="92081" tIns="46040" rIns="92081" bIns="46040" rtlCol="0"/>
          <a:lstStyle>
            <a:lvl1pPr algn="r">
              <a:defRPr sz="1300"/>
            </a:lvl1pPr>
          </a:lstStyle>
          <a:p>
            <a:fld id="{8305214C-725E-4194-A9D2-D362999454F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1" tIns="46040" rIns="92081" bIns="4604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0" y="4777245"/>
            <a:ext cx="5439101" cy="3908363"/>
          </a:xfrm>
          <a:prstGeom prst="rect">
            <a:avLst/>
          </a:prstGeom>
        </p:spPr>
        <p:txBody>
          <a:bodyPr vert="horz" lIns="92081" tIns="46040" rIns="92081" bIns="460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11"/>
            <a:ext cx="2946248" cy="498329"/>
          </a:xfrm>
          <a:prstGeom prst="rect">
            <a:avLst/>
          </a:prstGeom>
        </p:spPr>
        <p:txBody>
          <a:bodyPr vert="horz" lIns="92081" tIns="46040" rIns="92081" bIns="4604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7" y="9428311"/>
            <a:ext cx="2946246" cy="498329"/>
          </a:xfrm>
          <a:prstGeom prst="rect">
            <a:avLst/>
          </a:prstGeom>
        </p:spPr>
        <p:txBody>
          <a:bodyPr vert="horz" lIns="92081" tIns="46040" rIns="92081" bIns="46040" rtlCol="0" anchor="b"/>
          <a:lstStyle>
            <a:lvl1pPr algn="r">
              <a:defRPr sz="1300"/>
            </a:lvl1pPr>
          </a:lstStyle>
          <a:p>
            <a:fld id="{74E27376-8C46-4141-AA45-6CCAB45C6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2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2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32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46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57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9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2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5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8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3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8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2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8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7376-8C46-4141-AA45-6CCAB45C61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5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6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3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8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6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7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6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2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6F3D-A39C-4278-889F-BE65DD978905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86FFE-5010-4701-B23A-793E685F4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image" Target="../media/image4.png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17603" y="1947601"/>
            <a:ext cx="6335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Территориальный фонд обязательного медицинского страхования Кабардино-Балкарской Республики</a:t>
            </a:r>
            <a:endParaRPr lang="ru-RU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9260" y="5511578"/>
            <a:ext cx="19514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Директор ТФОМС КБР </a:t>
            </a:r>
          </a:p>
          <a:p>
            <a:r>
              <a:rPr lang="ru-RU" sz="135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З.М. </a:t>
            </a:r>
            <a:r>
              <a:rPr lang="ru-RU" sz="1350" dirty="0" err="1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Бгажнокова</a:t>
            </a:r>
            <a:endParaRPr lang="ru-RU" sz="13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4485" y="3834715"/>
            <a:ext cx="899887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50" b="1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Предварительные результаты деятельности за 2025 год</a:t>
            </a:r>
            <a:endParaRPr lang="ru-RU" sz="25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2" y="631814"/>
            <a:ext cx="2250349" cy="31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356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575761"/>
            <a:ext cx="784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Межтерриториальные расчеты за медицинскую помощь, оказанную в МО КБР лицам, застрахованным в иных субъектах РФ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05744" y="1571008"/>
            <a:ext cx="2893229" cy="5447937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83014" y="1875441"/>
            <a:ext cx="2776229" cy="5418243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83523" y="1592114"/>
            <a:ext cx="2776229" cy="5401937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E86CDEE6-9661-4E66-5FEC-8AA760174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181754"/>
              </p:ext>
            </p:extLst>
          </p:nvPr>
        </p:nvGraphicFramePr>
        <p:xfrm>
          <a:off x="6624358" y="1571008"/>
          <a:ext cx="3263707" cy="276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96463"/>
              </p:ext>
            </p:extLst>
          </p:nvPr>
        </p:nvGraphicFramePr>
        <p:xfrm>
          <a:off x="939343" y="5002845"/>
          <a:ext cx="2419352" cy="1819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178">
                  <a:extLst>
                    <a:ext uri="{9D8B030D-6E8A-4147-A177-3AD203B41FA5}">
                      <a16:colId xmlns:a16="http://schemas.microsoft.com/office/drawing/2014/main" val="4205272288"/>
                    </a:ext>
                  </a:extLst>
                </a:gridCol>
                <a:gridCol w="969174">
                  <a:extLst>
                    <a:ext uri="{9D8B030D-6E8A-4147-A177-3AD203B41FA5}">
                      <a16:colId xmlns:a16="http://schemas.microsoft.com/office/drawing/2014/main" val="129486276"/>
                    </a:ext>
                  </a:extLst>
                </a:gridCol>
              </a:tblGrid>
              <a:tr h="268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Наименование медицинских организаций КБР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 тыс. руб.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478436"/>
                  </a:ext>
                </a:extLst>
              </a:tr>
              <a:tr h="28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«Онкологический диспансер» Минздрава КБР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155 598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15277"/>
                  </a:ext>
                </a:extLst>
              </a:tr>
              <a:tr h="328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«Центр аллергологии и иммунологии» Минздрава КБР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70 925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35314"/>
                  </a:ext>
                </a:extLst>
              </a:tr>
              <a:tr h="255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ГАУЗ «РЦВМТ» Минздрава КБР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54 211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74064"/>
                  </a:ext>
                </a:extLst>
              </a:tr>
              <a:tr h="221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«РКБ" Минздрава КБР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43 371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39684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«РДКМЦ» Минздрава КБР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22 940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29286"/>
                  </a:ext>
                </a:extLst>
              </a:tr>
              <a:tr h="1710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Иные 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41 106</a:t>
                      </a:r>
                      <a:endParaRPr lang="ru-RU" sz="800" b="0" i="0" u="none" strike="noStrik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78709"/>
                  </a:ext>
                </a:extLst>
              </a:tr>
            </a:tbl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846623576"/>
              </p:ext>
            </p:extLst>
          </p:nvPr>
        </p:nvGraphicFramePr>
        <p:xfrm>
          <a:off x="86697" y="1563282"/>
          <a:ext cx="3949429" cy="344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79728" y="2622804"/>
            <a:ext cx="16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388 151 тыс. руб.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14633"/>
              </p:ext>
            </p:extLst>
          </p:nvPr>
        </p:nvGraphicFramePr>
        <p:xfrm>
          <a:off x="4001997" y="2039508"/>
          <a:ext cx="2419352" cy="1819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178">
                  <a:extLst>
                    <a:ext uri="{9D8B030D-6E8A-4147-A177-3AD203B41FA5}">
                      <a16:colId xmlns:a16="http://schemas.microsoft.com/office/drawing/2014/main" val="4205272288"/>
                    </a:ext>
                  </a:extLst>
                </a:gridCol>
                <a:gridCol w="969174">
                  <a:extLst>
                    <a:ext uri="{9D8B030D-6E8A-4147-A177-3AD203B41FA5}">
                      <a16:colId xmlns:a16="http://schemas.microsoft.com/office/drawing/2014/main" val="129486276"/>
                    </a:ext>
                  </a:extLst>
                </a:gridCol>
              </a:tblGrid>
              <a:tr h="268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Наименование медицинских организаций КБР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 тыс. руб.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478436"/>
                  </a:ext>
                </a:extLst>
              </a:tr>
              <a:tr h="28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«Центр аллергологии и иммунологии» Минздрава КБР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90 109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15277"/>
                  </a:ext>
                </a:extLst>
              </a:tr>
              <a:tr h="328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ГАУЗ «РЦВМТ» Минздрава КБР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85 827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35314"/>
                  </a:ext>
                </a:extLst>
              </a:tr>
              <a:tr h="255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«РКБ" Минздрава КБР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62 898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74064"/>
                  </a:ext>
                </a:extLst>
              </a:tr>
              <a:tr h="221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«РДКМЦ» Минздрава КБР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31 778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39684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«Онкологический диспансер» Минздрава КБР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25 849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29286"/>
                  </a:ext>
                </a:extLst>
              </a:tr>
              <a:tr h="1710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Иные 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219 815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78709"/>
                  </a:ext>
                </a:extLst>
              </a:tr>
            </a:tbl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506582285"/>
              </p:ext>
            </p:extLst>
          </p:nvPr>
        </p:nvGraphicFramePr>
        <p:xfrm>
          <a:off x="3196413" y="3812663"/>
          <a:ext cx="3949429" cy="344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69613" y="4875498"/>
            <a:ext cx="1615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516 </a:t>
            </a:r>
            <a:r>
              <a:rPr lang="ru-RU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275 тыс</a:t>
            </a:r>
            <a:r>
              <a:rPr lang="ru-RU" sz="1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. </a:t>
            </a:r>
            <a:r>
              <a:rPr lang="ru-RU" sz="1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руб.</a:t>
            </a:r>
            <a:endParaRPr lang="ru-RU" sz="1400" dirty="0">
              <a:latin typeface="Franklin Gothic Demi" panose="020B070302010202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670777723"/>
              </p:ext>
            </p:extLst>
          </p:nvPr>
        </p:nvGraphicFramePr>
        <p:xfrm>
          <a:off x="6211274" y="1575013"/>
          <a:ext cx="3949429" cy="344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87594"/>
              </p:ext>
            </p:extLst>
          </p:nvPr>
        </p:nvGraphicFramePr>
        <p:xfrm>
          <a:off x="7042682" y="5070786"/>
          <a:ext cx="2419352" cy="1819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178">
                  <a:extLst>
                    <a:ext uri="{9D8B030D-6E8A-4147-A177-3AD203B41FA5}">
                      <a16:colId xmlns:a16="http://schemas.microsoft.com/office/drawing/2014/main" val="4205272288"/>
                    </a:ext>
                  </a:extLst>
                </a:gridCol>
                <a:gridCol w="969174">
                  <a:extLst>
                    <a:ext uri="{9D8B030D-6E8A-4147-A177-3AD203B41FA5}">
                      <a16:colId xmlns:a16="http://schemas.microsoft.com/office/drawing/2014/main" val="129486276"/>
                    </a:ext>
                  </a:extLst>
                </a:gridCol>
              </a:tblGrid>
              <a:tr h="268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Наименование медицинских организаций КБР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 тыс. руб.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478436"/>
                  </a:ext>
                </a:extLst>
              </a:tr>
              <a:tr h="285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ГАУЗ "РЦВМТ" Минздрава КБР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168 446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15277"/>
                  </a:ext>
                </a:extLst>
              </a:tr>
              <a:tr h="328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"Центр аллергологии и иммунологии" Минздрава КБР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120 493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35314"/>
                  </a:ext>
                </a:extLst>
              </a:tr>
              <a:tr h="255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"РКБ" Минздрава КБР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95 053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74064"/>
                  </a:ext>
                </a:extLst>
              </a:tr>
              <a:tr h="221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«РДКМЦ» Минздрава КБР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43 788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39684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ГБУЗ «Онкологический диспансер» Минздрава КБР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23 621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29286"/>
                  </a:ext>
                </a:extLst>
              </a:tr>
              <a:tr h="1710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Иные 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250 499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787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04722" y="2680861"/>
            <a:ext cx="1620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701 900 тыс.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31744" y="1590335"/>
            <a:ext cx="2320956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Поступило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средств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3070" y="6882791"/>
            <a:ext cx="2419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По состоянию на 20.01.2026 подлежит возмещению средств ТФОМС субъектов РФ на сумму 68 007,41 тыс. руб.</a:t>
            </a:r>
            <a:endParaRPr lang="ru-RU" sz="9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2521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6286" y="566750"/>
            <a:ext cx="814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Медицинская помощь, оказанная в медицинских организациях, подведомственных федеральным органам исполнительной власти, лицам, застрахованным в КБР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738601" y="2091993"/>
            <a:ext cx="2648610" cy="1660856"/>
            <a:chOff x="234814" y="1210955"/>
            <a:chExt cx="3074766" cy="1826715"/>
          </a:xfrm>
        </p:grpSpPr>
        <p:sp>
          <p:nvSpPr>
            <p:cNvPr id="12" name="Стрелка вниз 11"/>
            <p:cNvSpPr/>
            <p:nvPr/>
          </p:nvSpPr>
          <p:spPr>
            <a:xfrm rot="16200000">
              <a:off x="2952469" y="1123746"/>
              <a:ext cx="247493" cy="466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34814" y="1210955"/>
              <a:ext cx="2222636" cy="37163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07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ФГБУ "НМИЦ Онкологии им. </a:t>
              </a:r>
              <a:b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</a:b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Н.Н. Блохина" Минздрава РФ</a:t>
              </a:r>
              <a:endParaRPr lang="ru-RU" sz="7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трелка вниз 13"/>
            <p:cNvSpPr/>
            <p:nvPr/>
          </p:nvSpPr>
          <p:spPr>
            <a:xfrm rot="16200000">
              <a:off x="2952469" y="1578496"/>
              <a:ext cx="247493" cy="466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4814" y="1665705"/>
              <a:ext cx="2222636" cy="37163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07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ФГБУ "НМИЦ ССХ им. А.Н. Бакулева" Минздрава РФ</a:t>
              </a:r>
              <a:endParaRPr lang="ru-RU" sz="7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трелка вниз 15"/>
            <p:cNvSpPr/>
            <p:nvPr/>
          </p:nvSpPr>
          <p:spPr>
            <a:xfrm rot="16200000">
              <a:off x="2952469" y="2039339"/>
              <a:ext cx="247493" cy="466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34814" y="2126548"/>
              <a:ext cx="2222636" cy="37163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07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ФГБОУ ВО Саратовский ГМУ им. </a:t>
              </a:r>
              <a:b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</a:b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В.И. Разумовского Минздрава РФ</a:t>
              </a:r>
              <a:endParaRPr lang="ru-RU" sz="7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 rot="16200000">
              <a:off x="2952469" y="2504199"/>
              <a:ext cx="247493" cy="466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34814" y="2591406"/>
              <a:ext cx="2222636" cy="44626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07000"/>
                </a:lnSpc>
              </a:pPr>
              <a:r>
                <a:rPr lang="ru-RU" sz="7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Краснодарский филиал ФГАУ "НМИЦ "МНТК "Микрохирургия глаза" им. акад. С.Н. Федорова" Минздрава России</a:t>
              </a:r>
              <a:endParaRPr lang="ru-RU" sz="6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679513" y="3678703"/>
            <a:ext cx="1796388" cy="1433195"/>
            <a:chOff x="3042443" y="3028708"/>
            <a:chExt cx="2085424" cy="157631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2443" y="3458133"/>
              <a:ext cx="2085424" cy="68241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7000"/>
                </a:lnSpc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2024</a:t>
              </a:r>
              <a:b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</a:b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929 061 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 руб</a:t>
              </a:r>
              <a:r>
                <a:rPr lang="ru-RU" sz="12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ct val="107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сполнение –104% 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 rot="5400000">
              <a:off x="3914603" y="4220163"/>
              <a:ext cx="341101" cy="428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 rot="16200000">
              <a:off x="3914604" y="2984946"/>
              <a:ext cx="341101" cy="428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956351" y="3681872"/>
            <a:ext cx="1796388" cy="1433195"/>
            <a:chOff x="3042443" y="3028708"/>
            <a:chExt cx="2085424" cy="157631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042443" y="3458133"/>
              <a:ext cx="2085424" cy="68241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7000"/>
                </a:lnSpc>
              </a:pPr>
              <a:r>
                <a:rPr lang="ru-RU" sz="1200" b="1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2025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/>
              </a:r>
              <a:b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</a:b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1 187 606 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 руб</a:t>
              </a:r>
              <a:r>
                <a:rPr lang="ru-RU" sz="12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ct val="107000"/>
                </a:lnSpc>
              </a:pP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исполнение – 111%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трелка вправо 25"/>
            <p:cNvSpPr/>
            <p:nvPr/>
          </p:nvSpPr>
          <p:spPr>
            <a:xfrm rot="5400000">
              <a:off x="3914603" y="4220163"/>
              <a:ext cx="341101" cy="428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 rot="16200000">
              <a:off x="3914604" y="2984946"/>
              <a:ext cx="341101" cy="428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679513" y="2066108"/>
            <a:ext cx="1796388" cy="1571420"/>
            <a:chOff x="5712858" y="1198575"/>
            <a:chExt cx="2085424" cy="172834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712858" y="1198575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77 971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712858" y="1653325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56 797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5712858" y="2114168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40 530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5712858" y="2579028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73 664 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956351" y="2066108"/>
            <a:ext cx="1796388" cy="1571420"/>
            <a:chOff x="8383273" y="1198575"/>
            <a:chExt cx="2085424" cy="172834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8383273" y="1198575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76 872 </a:t>
              </a:r>
              <a:r>
                <a:rPr lang="ru-RU" sz="800" dirty="0" err="1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8383273" y="1653325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186 659 </a:t>
              </a:r>
              <a:r>
                <a:rPr lang="ru-RU" sz="800" dirty="0" err="1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8383273" y="2114168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45 823 </a:t>
              </a:r>
              <a:r>
                <a:rPr lang="ru-RU" sz="800" dirty="0" err="1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8383273" y="2579028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90 104 </a:t>
              </a:r>
              <a:r>
                <a:rPr lang="ru-RU" sz="800" dirty="0" err="1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741245" y="5306297"/>
            <a:ext cx="1796388" cy="1525913"/>
            <a:chOff x="5795168" y="4739439"/>
            <a:chExt cx="2085424" cy="1678296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795168" y="4739439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250 802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5795168" y="5178871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117 932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5795168" y="5615090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114 668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5795168" y="6069840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95 109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956351" y="5317406"/>
            <a:ext cx="1796388" cy="1525913"/>
            <a:chOff x="5795168" y="4739439"/>
            <a:chExt cx="2085424" cy="167829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5795168" y="4739439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245 488 </a:t>
              </a:r>
              <a:r>
                <a:rPr lang="ru-RU" sz="800" dirty="0" err="1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5795168" y="5178871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138 581 </a:t>
              </a:r>
              <a:r>
                <a:rPr lang="ru-RU" sz="800" dirty="0" err="1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795168" y="5615090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296 570 </a:t>
              </a:r>
              <a:r>
                <a:rPr lang="ru-RU" sz="800" dirty="0" err="1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795168" y="6069840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116 672 </a:t>
              </a:r>
              <a:r>
                <a:rPr lang="ru-RU" sz="800" dirty="0" err="1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516304" y="3691289"/>
            <a:ext cx="1796388" cy="1433195"/>
            <a:chOff x="3042443" y="3028708"/>
            <a:chExt cx="2085424" cy="1576318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3042443" y="3458133"/>
              <a:ext cx="2085424" cy="68241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7000"/>
                </a:lnSpc>
              </a:pP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2023</a:t>
              </a:r>
              <a:b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</a:b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772 319 </a:t>
              </a:r>
              <a:r>
                <a:rPr lang="ru-RU" sz="1200" b="1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 руб</a:t>
              </a: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ct val="107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800" dirty="0" smtClean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сполнение – 112%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Стрелка вправо 49"/>
            <p:cNvSpPr/>
            <p:nvPr/>
          </p:nvSpPr>
          <p:spPr>
            <a:xfrm rot="5400000">
              <a:off x="3914603" y="4220163"/>
              <a:ext cx="341101" cy="428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51" name="Стрелка вправо 50"/>
            <p:cNvSpPr/>
            <p:nvPr/>
          </p:nvSpPr>
          <p:spPr>
            <a:xfrm rot="16200000">
              <a:off x="3914604" y="2984946"/>
              <a:ext cx="341101" cy="428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16304" y="2078694"/>
            <a:ext cx="1796388" cy="1571420"/>
            <a:chOff x="5712858" y="1198575"/>
            <a:chExt cx="2085424" cy="1728348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712858" y="1198575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80 955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5712858" y="1653325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57 004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5712858" y="2114168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40 722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5712858" y="2579028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64 992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578036" y="5318883"/>
            <a:ext cx="1796388" cy="1525913"/>
            <a:chOff x="5795168" y="4739439"/>
            <a:chExt cx="2085424" cy="167829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795168" y="4739439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204 184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795168" y="5178871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103 474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795168" y="5615090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108 081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5795168" y="6069840"/>
              <a:ext cx="2085424" cy="3478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84 443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cs typeface="Times New Roman" panose="02020603050405020304" pitchFamily="18" charset="0"/>
                </a:rPr>
                <a:t>тыс.руб</a:t>
              </a:r>
              <a:endParaRPr lang="ru-RU" sz="8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38601" y="5317406"/>
            <a:ext cx="2648610" cy="1618440"/>
            <a:chOff x="230049" y="4735038"/>
            <a:chExt cx="3074766" cy="1780062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230049" y="4735038"/>
              <a:ext cx="3074766" cy="1780062"/>
              <a:chOff x="234814" y="1210955"/>
              <a:chExt cx="3074766" cy="1780062"/>
            </a:xfrm>
          </p:grpSpPr>
          <p:sp>
            <p:nvSpPr>
              <p:cNvPr id="65" name="Стрелка вниз 64"/>
              <p:cNvSpPr/>
              <p:nvPr/>
            </p:nvSpPr>
            <p:spPr>
              <a:xfrm rot="16200000">
                <a:off x="2952469" y="1123746"/>
                <a:ext cx="247493" cy="4667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endParaRPr>
              </a:p>
            </p:txBody>
          </p:sp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234814" y="1210955"/>
                <a:ext cx="2222636" cy="37163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:r>
                  <a:rPr lang="ru-RU" sz="900" dirty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</a:rPr>
                  <a:t>Онкология</a:t>
                </a:r>
                <a:endParaRPr lang="ru-RU" sz="9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Стрелка вниз 66"/>
              <p:cNvSpPr/>
              <p:nvPr/>
            </p:nvSpPr>
            <p:spPr>
              <a:xfrm rot="16200000">
                <a:off x="2952469" y="1578496"/>
                <a:ext cx="247493" cy="4667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endParaRPr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234814" y="1665705"/>
                <a:ext cx="2222636" cy="37163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:r>
                  <a:rPr lang="ru-RU" sz="900" dirty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</a:rPr>
                  <a:t>Травматология и ортопедия</a:t>
                </a:r>
              </a:p>
            </p:txBody>
          </p:sp>
          <p:sp>
            <p:nvSpPr>
              <p:cNvPr id="69" name="Стрелка вниз 68"/>
              <p:cNvSpPr/>
              <p:nvPr/>
            </p:nvSpPr>
            <p:spPr>
              <a:xfrm rot="16200000">
                <a:off x="2952469" y="2039339"/>
                <a:ext cx="247493" cy="4667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234814" y="2126548"/>
                <a:ext cx="2222636" cy="37163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:r>
                  <a:rPr lang="ru-RU" sz="900" dirty="0">
                    <a:solidFill>
                      <a:schemeClr val="accent5">
                        <a:lumMod val="75000"/>
                      </a:schemeClr>
                    </a:solidFill>
                    <a:latin typeface="Franklin Gothic Demi" panose="020B0703020102020204" pitchFamily="34" charset="0"/>
                  </a:rPr>
                  <a:t>Сердечно-сосудистая хирургия</a:t>
                </a:r>
              </a:p>
            </p:txBody>
          </p:sp>
          <p:sp>
            <p:nvSpPr>
              <p:cNvPr id="71" name="Стрелка вниз 70"/>
              <p:cNvSpPr/>
              <p:nvPr/>
            </p:nvSpPr>
            <p:spPr>
              <a:xfrm rot="16200000">
                <a:off x="2952469" y="2504199"/>
                <a:ext cx="247493" cy="4667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endParaRPr>
              </a:p>
            </p:txBody>
          </p:sp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234814" y="2591408"/>
                <a:ext cx="2174012" cy="39960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07000"/>
                  </a:lnSpc>
                </a:pPr>
                <a:endParaRPr lang="ru-RU" sz="7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726937" y="6178972"/>
              <a:ext cx="1157867" cy="2645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ru-RU" sz="900" dirty="0">
                  <a:solidFill>
                    <a:schemeClr val="accent5">
                      <a:lumMod val="75000"/>
                    </a:schemeClr>
                  </a:solidFill>
                  <a:latin typeface="Franklin Gothic Demi" panose="020B0703020102020204" pitchFamily="34" charset="0"/>
                </a:rPr>
                <a:t>Офтальмология</a:t>
              </a: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3628596" y="3655000"/>
            <a:ext cx="713586" cy="20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7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в том числе</a:t>
            </a:r>
            <a:endParaRPr lang="ru-RU" sz="7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544005" y="4699002"/>
            <a:ext cx="707445" cy="20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7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в том числе</a:t>
            </a:r>
            <a:endParaRPr lang="ru-RU" sz="7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791805" y="3640283"/>
            <a:ext cx="848586" cy="20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7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в том числе</a:t>
            </a:r>
            <a:endParaRPr lang="ru-RU" sz="7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690691" y="4664665"/>
            <a:ext cx="719759" cy="20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7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в том числе</a:t>
            </a:r>
            <a:endParaRPr lang="ru-RU" sz="7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090014" y="3637528"/>
            <a:ext cx="868546" cy="20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7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в том числе</a:t>
            </a:r>
            <a:endParaRPr lang="ru-RU" sz="7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958560" y="4664665"/>
            <a:ext cx="794179" cy="20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7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в том числе</a:t>
            </a:r>
            <a:endParaRPr lang="ru-RU" sz="7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502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614462"/>
            <a:ext cx="8242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Использование средств НСЗ на финансовое обеспечение мероприятий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4227" y="2227262"/>
            <a:ext cx="5014613" cy="4082814"/>
          </a:xfrm>
          <a:prstGeom prst="roundRect">
            <a:avLst/>
          </a:prstGeom>
          <a:solidFill>
            <a:schemeClr val="bg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55A1B559-682B-C053-93BA-DB37A2D25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990224"/>
              </p:ext>
            </p:extLst>
          </p:nvPr>
        </p:nvGraphicFramePr>
        <p:xfrm>
          <a:off x="773907" y="3195178"/>
          <a:ext cx="2221706" cy="160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соседними углами 9"/>
          <p:cNvSpPr/>
          <p:nvPr/>
        </p:nvSpPr>
        <p:spPr>
          <a:xfrm rot="10800000">
            <a:off x="1240393" y="5086666"/>
            <a:ext cx="1288734" cy="1091631"/>
          </a:xfrm>
          <a:prstGeom prst="round2SameRect">
            <a:avLst/>
          </a:prstGeom>
          <a:solidFill>
            <a:schemeClr val="bg1">
              <a:alpha val="63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TextBox 7"/>
          <p:cNvSpPr txBox="1"/>
          <p:nvPr/>
        </p:nvSpPr>
        <p:spPr>
          <a:xfrm>
            <a:off x="1249832" y="5098958"/>
            <a:ext cx="136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Общая сумма: </a:t>
            </a:r>
            <a:r>
              <a:rPr lang="ru-RU" sz="675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25 240 тыс. руб.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«ГП № 3» </a:t>
            </a:r>
            <a:r>
              <a:rPr lang="ru-RU" sz="675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г.о</a:t>
            </a:r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. Нальчик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- 705 тыс. руб.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«РКБ» МЗ КБР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- 24 121 тыс. руб.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«ЦРБ </a:t>
            </a:r>
            <a:r>
              <a:rPr lang="ru-RU" sz="675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им.Хацукова</a:t>
            </a:r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А.А.»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- 414 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1277705" y="5375543"/>
            <a:ext cx="45244" cy="452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Овал 41"/>
          <p:cNvSpPr/>
          <p:nvPr/>
        </p:nvSpPr>
        <p:spPr>
          <a:xfrm>
            <a:off x="1277705" y="5573599"/>
            <a:ext cx="45244" cy="452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Овал 42"/>
          <p:cNvSpPr/>
          <p:nvPr/>
        </p:nvSpPr>
        <p:spPr>
          <a:xfrm>
            <a:off x="1278672" y="5786749"/>
            <a:ext cx="45244" cy="452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1240392" y="4818686"/>
            <a:ext cx="1288736" cy="263558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Franklin Gothic Demi" panose="020B0703020102020204" pitchFamily="34" charset="0"/>
              </a:rPr>
              <a:t>2023</a:t>
            </a:r>
          </a:p>
        </p:txBody>
      </p:sp>
      <p:sp>
        <p:nvSpPr>
          <p:cNvPr id="46" name="Прямоугольник с двумя скругленными соседними углами 45"/>
          <p:cNvSpPr/>
          <p:nvPr/>
        </p:nvSpPr>
        <p:spPr>
          <a:xfrm rot="10800000">
            <a:off x="2790189" y="5086663"/>
            <a:ext cx="1288735" cy="1091634"/>
          </a:xfrm>
          <a:prstGeom prst="round2SameRect">
            <a:avLst/>
          </a:prstGeom>
          <a:solidFill>
            <a:schemeClr val="bg1">
              <a:alpha val="63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TextBox 47"/>
          <p:cNvSpPr txBox="1"/>
          <p:nvPr/>
        </p:nvSpPr>
        <p:spPr>
          <a:xfrm>
            <a:off x="2803663" y="5079367"/>
            <a:ext cx="1399407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Общая сумма: </a:t>
            </a:r>
            <a:r>
              <a:rPr lang="ru-RU" sz="675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30 253</a:t>
            </a:r>
            <a:r>
              <a:rPr lang="ru-RU" sz="375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675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тыс.</a:t>
            </a:r>
            <a:r>
              <a:rPr lang="ru-RU" sz="1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675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руб.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«ГКБ № 2»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- 10 606 тыс. руб.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«РКБ» МЗ КБР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- 5 799 тыс. руб.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«РЦ МВТ» МЗ КБР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- 8 531 тыс. руб.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«РКМХЦ» МЗ КБР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- 5 317 тыс. руб.</a:t>
            </a:r>
          </a:p>
        </p:txBody>
      </p:sp>
      <p:sp>
        <p:nvSpPr>
          <p:cNvPr id="53" name="Овал 52"/>
          <p:cNvSpPr/>
          <p:nvPr/>
        </p:nvSpPr>
        <p:spPr>
          <a:xfrm>
            <a:off x="2816423" y="5451226"/>
            <a:ext cx="45244" cy="452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Овал 55"/>
          <p:cNvSpPr/>
          <p:nvPr/>
        </p:nvSpPr>
        <p:spPr>
          <a:xfrm>
            <a:off x="2810507" y="5659385"/>
            <a:ext cx="45244" cy="452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Прямоугольник с двумя скругленными соседними углами 59"/>
          <p:cNvSpPr/>
          <p:nvPr/>
        </p:nvSpPr>
        <p:spPr>
          <a:xfrm>
            <a:off x="2790189" y="4818686"/>
            <a:ext cx="1288736" cy="263558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Franklin Gothic Demi" panose="020B0703020102020204" pitchFamily="34" charset="0"/>
              </a:rPr>
              <a:t>202</a:t>
            </a:r>
            <a:r>
              <a:rPr lang="en-US" sz="1350" dirty="0">
                <a:latin typeface="Franklin Gothic Demi" panose="020B0703020102020204" pitchFamily="34" charset="0"/>
              </a:rPr>
              <a:t>4</a:t>
            </a:r>
            <a:endParaRPr lang="ru-RU" sz="1350" dirty="0">
              <a:latin typeface="Franklin Gothic Demi" panose="020B0703020102020204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2809281" y="5867543"/>
            <a:ext cx="45244" cy="4524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Прямоугольник с двумя скругленными соседними углами 76"/>
          <p:cNvSpPr/>
          <p:nvPr/>
        </p:nvSpPr>
        <p:spPr>
          <a:xfrm rot="10800000">
            <a:off x="4366932" y="5086664"/>
            <a:ext cx="1333304" cy="1081641"/>
          </a:xfrm>
          <a:prstGeom prst="round2SameRect">
            <a:avLst/>
          </a:prstGeom>
          <a:solidFill>
            <a:schemeClr val="bg1">
              <a:alpha val="63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8" name="TextBox 77"/>
          <p:cNvSpPr txBox="1"/>
          <p:nvPr/>
        </p:nvSpPr>
        <p:spPr>
          <a:xfrm>
            <a:off x="4378371" y="5070301"/>
            <a:ext cx="1402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Общая сумма: </a:t>
            </a:r>
            <a:r>
              <a:rPr lang="ru-RU" sz="6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35 201 тыс. руб.</a:t>
            </a:r>
          </a:p>
          <a:p>
            <a:r>
              <a:rPr lang="ru-RU" sz="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</a:t>
            </a:r>
            <a:r>
              <a:rPr lang="ru-RU" sz="3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«ЦРБ»</a:t>
            </a:r>
            <a:r>
              <a:rPr lang="ru-RU" sz="3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Эльбрусского </a:t>
            </a:r>
            <a:r>
              <a:rPr lang="ru-RU" sz="1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района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- 16 569 тыс. руб.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«ЦПБ со СПИДом и ИЗ» МЗ КБР – 7 857 тыс. руб.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«РЦ МВТ» МЗ КБР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- 6 715 тыс. руб.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«ГКБ № 2»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- 4 060 тыс. руб.</a:t>
            </a:r>
          </a:p>
          <a:p>
            <a:endParaRPr lang="ru-RU" sz="675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2" name="Прямоугольник с двумя скругленными соседними углами 81"/>
          <p:cNvSpPr/>
          <p:nvPr/>
        </p:nvSpPr>
        <p:spPr>
          <a:xfrm>
            <a:off x="4366933" y="4818686"/>
            <a:ext cx="1329249" cy="263558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Franklin Gothic Demi" panose="020B0703020102020204" pitchFamily="34" charset="0"/>
              </a:rPr>
              <a:t>2025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8347" y="2322514"/>
            <a:ext cx="46324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Использование МО средств НСЗ ТФОМС КБР на финансовое обеспечение мероприятий по приобретению медицинского оборудования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32960" y="2241545"/>
            <a:ext cx="3549203" cy="1731174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TextBox 14"/>
          <p:cNvSpPr txBox="1"/>
          <p:nvPr/>
        </p:nvSpPr>
        <p:spPr>
          <a:xfrm>
            <a:off x="6230305" y="2259935"/>
            <a:ext cx="322465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25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Использование МО средств НСЗ ТФОМС КБР для финансового обеспечения мероприятий по проведению ремонта медицинского оборудования</a:t>
            </a:r>
          </a:p>
        </p:txBody>
      </p:sp>
      <p:sp>
        <p:nvSpPr>
          <p:cNvPr id="17" name="Блок-схема: узел 16"/>
          <p:cNvSpPr/>
          <p:nvPr/>
        </p:nvSpPr>
        <p:spPr>
          <a:xfrm>
            <a:off x="6866019" y="2970099"/>
            <a:ext cx="664369" cy="655814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>
            <a:off x="6965598" y="3180100"/>
            <a:ext cx="564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100%</a:t>
            </a:r>
          </a:p>
        </p:txBody>
      </p:sp>
      <p:sp>
        <p:nvSpPr>
          <p:cNvPr id="91" name="Прямоугольник с двумя скругленными соседними углами 90"/>
          <p:cNvSpPr/>
          <p:nvPr/>
        </p:nvSpPr>
        <p:spPr>
          <a:xfrm rot="10800000">
            <a:off x="7768065" y="3231956"/>
            <a:ext cx="1288734" cy="496507"/>
          </a:xfrm>
          <a:prstGeom prst="round2SameRect">
            <a:avLst/>
          </a:prstGeom>
          <a:solidFill>
            <a:schemeClr val="bg1">
              <a:alpha val="63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" name="TextBox 91"/>
          <p:cNvSpPr txBox="1"/>
          <p:nvPr/>
        </p:nvSpPr>
        <p:spPr>
          <a:xfrm>
            <a:off x="7842633" y="3207720"/>
            <a:ext cx="133588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«ЦПБ со СПИДом и ИЗ» МЗ КБР</a:t>
            </a:r>
          </a:p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- </a:t>
            </a:r>
            <a:r>
              <a:rPr lang="ru-RU" sz="675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600 </a:t>
            </a:r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тыс. руб.</a:t>
            </a:r>
          </a:p>
        </p:txBody>
      </p:sp>
      <p:sp>
        <p:nvSpPr>
          <p:cNvPr id="93" name="Овал 92"/>
          <p:cNvSpPr/>
          <p:nvPr/>
        </p:nvSpPr>
        <p:spPr>
          <a:xfrm>
            <a:off x="7834087" y="3276567"/>
            <a:ext cx="45244" cy="452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" name="Прямоугольник с двумя скругленными соседними углами 93"/>
          <p:cNvSpPr/>
          <p:nvPr/>
        </p:nvSpPr>
        <p:spPr>
          <a:xfrm>
            <a:off x="7768064" y="2963974"/>
            <a:ext cx="1288736" cy="263558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Franklin Gothic Demi" panose="020B0703020102020204" pitchFamily="34" charset="0"/>
              </a:rPr>
              <a:t>2025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62586"/>
              </p:ext>
            </p:extLst>
          </p:nvPr>
        </p:nvGraphicFramePr>
        <p:xfrm>
          <a:off x="6159454" y="4676760"/>
          <a:ext cx="3522708" cy="1458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289">
                  <a:extLst>
                    <a:ext uri="{9D8B030D-6E8A-4147-A177-3AD203B41FA5}">
                      <a16:colId xmlns:a16="http://schemas.microsoft.com/office/drawing/2014/main" val="413361931"/>
                    </a:ext>
                  </a:extLst>
                </a:gridCol>
                <a:gridCol w="535370">
                  <a:extLst>
                    <a:ext uri="{9D8B030D-6E8A-4147-A177-3AD203B41FA5}">
                      <a16:colId xmlns:a16="http://schemas.microsoft.com/office/drawing/2014/main" val="3512024671"/>
                    </a:ext>
                  </a:extLst>
                </a:gridCol>
                <a:gridCol w="536366">
                  <a:extLst>
                    <a:ext uri="{9D8B030D-6E8A-4147-A177-3AD203B41FA5}">
                      <a16:colId xmlns:a16="http://schemas.microsoft.com/office/drawing/2014/main" val="818920967"/>
                    </a:ext>
                  </a:extLst>
                </a:gridCol>
                <a:gridCol w="364323">
                  <a:extLst>
                    <a:ext uri="{9D8B030D-6E8A-4147-A177-3AD203B41FA5}">
                      <a16:colId xmlns:a16="http://schemas.microsoft.com/office/drawing/2014/main" val="3957678890"/>
                    </a:ext>
                  </a:extLst>
                </a:gridCol>
                <a:gridCol w="411797">
                  <a:extLst>
                    <a:ext uri="{9D8B030D-6E8A-4147-A177-3AD203B41FA5}">
                      <a16:colId xmlns:a16="http://schemas.microsoft.com/office/drawing/2014/main" val="2326565741"/>
                    </a:ext>
                  </a:extLst>
                </a:gridCol>
                <a:gridCol w="395753">
                  <a:extLst>
                    <a:ext uri="{9D8B030D-6E8A-4147-A177-3AD203B41FA5}">
                      <a16:colId xmlns:a16="http://schemas.microsoft.com/office/drawing/2014/main" val="1204969266"/>
                    </a:ext>
                  </a:extLst>
                </a:gridCol>
                <a:gridCol w="379709">
                  <a:extLst>
                    <a:ext uri="{9D8B030D-6E8A-4147-A177-3AD203B41FA5}">
                      <a16:colId xmlns:a16="http://schemas.microsoft.com/office/drawing/2014/main" val="4286045721"/>
                    </a:ext>
                  </a:extLst>
                </a:gridCol>
                <a:gridCol w="598101">
                  <a:extLst>
                    <a:ext uri="{9D8B030D-6E8A-4147-A177-3AD203B41FA5}">
                      <a16:colId xmlns:a16="http://schemas.microsoft.com/office/drawing/2014/main" val="565115592"/>
                    </a:ext>
                  </a:extLst>
                </a:gridCol>
              </a:tblGrid>
              <a:tr h="8187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Период</a:t>
                      </a:r>
                      <a:endParaRPr lang="ru-RU" sz="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организация дополнительного профессионального образования медицинских работников по программам повышения квалификации</a:t>
                      </a:r>
                      <a:endParaRPr lang="ru-RU" sz="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 приобретение медицинского оборудования</a:t>
                      </a:r>
                      <a:endParaRPr lang="ru-RU" sz="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проведение ремонта медицинского оборудования</a:t>
                      </a:r>
                      <a:endParaRPr lang="ru-RU" sz="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ИТОГО</a:t>
                      </a:r>
                      <a:endParaRPr lang="ru-RU" sz="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82659"/>
                  </a:ext>
                </a:extLst>
              </a:tr>
              <a:tr h="181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кол-во</a:t>
                      </a:r>
                      <a:endParaRPr lang="ru-RU" sz="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сумма </a:t>
                      </a:r>
                    </a:p>
                    <a:p>
                      <a:pPr algn="ctr" rtl="0" fontAlgn="ctr"/>
                      <a:r>
                        <a:rPr lang="ru-RU" sz="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(тыс. руб.)</a:t>
                      </a:r>
                      <a:endParaRPr lang="ru-RU" sz="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кол-во</a:t>
                      </a:r>
                      <a:endParaRPr lang="ru-RU" sz="6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сумма </a:t>
                      </a:r>
                    </a:p>
                    <a:p>
                      <a:pPr algn="ctr" rtl="0" fontAlgn="ctr"/>
                      <a:r>
                        <a:rPr lang="ru-RU" sz="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(тыс. руб.)</a:t>
                      </a:r>
                      <a:endParaRPr lang="ru-RU" sz="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кол-во</a:t>
                      </a:r>
                      <a:endParaRPr lang="ru-RU" sz="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сумма </a:t>
                      </a:r>
                    </a:p>
                    <a:p>
                      <a:pPr algn="ctr" rtl="0" fontAlgn="ctr"/>
                      <a:r>
                        <a:rPr lang="ru-RU" sz="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(тыс. руб.)</a:t>
                      </a:r>
                      <a:endParaRPr lang="ru-RU" sz="600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сумма </a:t>
                      </a:r>
                    </a:p>
                    <a:p>
                      <a:pPr algn="ctr" rtl="0" fontAlgn="ctr"/>
                      <a:r>
                        <a:rPr lang="ru-RU" sz="6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(тыс. руб.)</a:t>
                      </a:r>
                      <a:endParaRPr lang="ru-RU" sz="600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57478"/>
                  </a:ext>
                </a:extLst>
              </a:tr>
              <a:tr h="149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2023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21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257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7</a:t>
                      </a:r>
                      <a:endParaRPr lang="ru-RU" sz="7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25  240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25 497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201609"/>
                  </a:ext>
                </a:extLst>
              </a:tr>
              <a:tr h="149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2024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0,0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5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30 253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30 253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866759"/>
                  </a:ext>
                </a:extLst>
              </a:tr>
              <a:tr h="149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2025</a:t>
                      </a:r>
                      <a:endParaRPr lang="ru-RU" sz="7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0,0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7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35 201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600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35 </a:t>
                      </a:r>
                      <a:r>
                        <a:rPr lang="ru-RU" sz="70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801</a:t>
                      </a:r>
                      <a:endParaRPr lang="ru-RU" sz="7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676280"/>
                  </a:ext>
                </a:extLst>
              </a:tr>
            </a:tbl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528226368"/>
              </p:ext>
            </p:extLst>
          </p:nvPr>
        </p:nvGraphicFramePr>
        <p:xfrm>
          <a:off x="4103170" y="3337652"/>
          <a:ext cx="1762673" cy="161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169079489"/>
              </p:ext>
            </p:extLst>
          </p:nvPr>
        </p:nvGraphicFramePr>
        <p:xfrm>
          <a:off x="2326211" y="3391345"/>
          <a:ext cx="2230639" cy="154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6" name="Овал 95"/>
          <p:cNvSpPr/>
          <p:nvPr/>
        </p:nvSpPr>
        <p:spPr>
          <a:xfrm>
            <a:off x="2816423" y="5241676"/>
            <a:ext cx="45244" cy="452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7" name="Овал 96"/>
          <p:cNvSpPr/>
          <p:nvPr/>
        </p:nvSpPr>
        <p:spPr>
          <a:xfrm>
            <a:off x="4400825" y="5237216"/>
            <a:ext cx="45719" cy="457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" name="Овал 97"/>
          <p:cNvSpPr/>
          <p:nvPr/>
        </p:nvSpPr>
        <p:spPr>
          <a:xfrm>
            <a:off x="4400825" y="5439420"/>
            <a:ext cx="45719" cy="457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9" name="Овал 98"/>
          <p:cNvSpPr/>
          <p:nvPr/>
        </p:nvSpPr>
        <p:spPr>
          <a:xfrm>
            <a:off x="4399060" y="5638251"/>
            <a:ext cx="45719" cy="4571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0" name="Овал 99"/>
          <p:cNvSpPr/>
          <p:nvPr/>
        </p:nvSpPr>
        <p:spPr>
          <a:xfrm>
            <a:off x="4399060" y="5843372"/>
            <a:ext cx="45719" cy="457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159456" y="4216466"/>
            <a:ext cx="3522707" cy="460295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План мероприятий </a:t>
            </a:r>
          </a:p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по использованию МО средств НСЗ ТФОМС КБР для финансового обеспечения мероприятий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257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350260"/>
            <a:ext cx="824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Денежные выплаты стимулирующего характера медицинским работникам за выявление онкологических заболеваний в ходе проведения диспансеризации и профилактических медицинских осмотров населения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893992280"/>
              </p:ext>
            </p:extLst>
          </p:nvPr>
        </p:nvGraphicFramePr>
        <p:xfrm>
          <a:off x="1478756" y="2128075"/>
          <a:ext cx="7867650" cy="334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326073"/>
              </p:ext>
            </p:extLst>
          </p:nvPr>
        </p:nvGraphicFramePr>
        <p:xfrm>
          <a:off x="3031332" y="5468737"/>
          <a:ext cx="4629149" cy="1377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777529812"/>
                    </a:ext>
                  </a:extLst>
                </a:gridCol>
                <a:gridCol w="667679">
                  <a:extLst>
                    <a:ext uri="{9D8B030D-6E8A-4147-A177-3AD203B41FA5}">
                      <a16:colId xmlns:a16="http://schemas.microsoft.com/office/drawing/2014/main" val="2471964081"/>
                    </a:ext>
                  </a:extLst>
                </a:gridCol>
                <a:gridCol w="846795">
                  <a:extLst>
                    <a:ext uri="{9D8B030D-6E8A-4147-A177-3AD203B41FA5}">
                      <a16:colId xmlns:a16="http://schemas.microsoft.com/office/drawing/2014/main" val="4135066082"/>
                    </a:ext>
                  </a:extLst>
                </a:gridCol>
                <a:gridCol w="853068">
                  <a:extLst>
                    <a:ext uri="{9D8B030D-6E8A-4147-A177-3AD203B41FA5}">
                      <a16:colId xmlns:a16="http://schemas.microsoft.com/office/drawing/2014/main" val="2261591373"/>
                    </a:ext>
                  </a:extLst>
                </a:gridCol>
                <a:gridCol w="903249">
                  <a:extLst>
                    <a:ext uri="{9D8B030D-6E8A-4147-A177-3AD203B41FA5}">
                      <a16:colId xmlns:a16="http://schemas.microsoft.com/office/drawing/2014/main" val="2960948692"/>
                    </a:ext>
                  </a:extLst>
                </a:gridCol>
                <a:gridCol w="643983">
                  <a:extLst>
                    <a:ext uri="{9D8B030D-6E8A-4147-A177-3AD203B41FA5}">
                      <a16:colId xmlns:a16="http://schemas.microsoft.com/office/drawing/2014/main" val="1728285446"/>
                    </a:ext>
                  </a:extLst>
                </a:gridCol>
              </a:tblGrid>
              <a:tr h="753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Получено от ФОМС (тыс. руб.)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Получено дополнительных средств (по запросу ТФОМС КБР) (тыс. руб.)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Профинансировано по заявкам медицинских организаций (тыс. руб.)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% освоения предусмотренных средств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Количество выявленных случаев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00556"/>
                  </a:ext>
                </a:extLst>
              </a:tr>
              <a:tr h="194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2023</a:t>
                      </a:r>
                      <a:endParaRPr lang="ru-RU" sz="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64,20</a:t>
                      </a:r>
                      <a:endParaRPr lang="ru-RU" sz="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1,25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1,95</a:t>
                      </a:r>
                      <a:endParaRPr lang="ru-RU" sz="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240665"/>
                  </a:ext>
                </a:extLst>
              </a:tr>
              <a:tr h="194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2024</a:t>
                      </a:r>
                      <a:endParaRPr lang="ru-RU" sz="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134,30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139,49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103,86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84</a:t>
                      </a:r>
                      <a:endParaRPr lang="ru-RU" sz="8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84162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2025</a:t>
                      </a:r>
                      <a:endParaRPr lang="ru-RU" sz="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95,60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86,90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172,48</a:t>
                      </a:r>
                      <a:endParaRPr lang="ru-RU" sz="8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180,42</a:t>
                      </a:r>
                      <a:endParaRPr lang="ru-RU" sz="8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104</a:t>
                      </a:r>
                      <a:endParaRPr lang="ru-RU" sz="8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09105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75041" y="3768667"/>
            <a:ext cx="5072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3338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469104"/>
            <a:ext cx="824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Софинансирование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 расходов медицинских организаций на оплату труда врачей и среднего медицинского персонала</a:t>
            </a: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 rot="16200000">
            <a:off x="2865895" y="1645266"/>
            <a:ext cx="361501" cy="14358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«ГОРОДСКАЯ ПОЛИКЛИНИКА №1» Г.О.НАЛЬЧИК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>
            <a:off x="4318642" y="1628411"/>
            <a:ext cx="361505" cy="14696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врачи: </a:t>
            </a:r>
            <a:r>
              <a:rPr lang="en-US" sz="788" dirty="0" smtClean="0">
                <a:latin typeface="Franklin Gothic Demi" panose="020B0703020102020204" pitchFamily="34" charset="0"/>
              </a:rPr>
              <a:t>4 959 </a:t>
            </a:r>
            <a:r>
              <a:rPr lang="ru-RU" sz="788" dirty="0" smtClean="0">
                <a:latin typeface="Franklin Gothic Demi" panose="020B0703020102020204" pitchFamily="34" charset="0"/>
              </a:rPr>
              <a:t>тыс</a:t>
            </a:r>
            <a:r>
              <a:rPr lang="ru-RU" sz="788" dirty="0">
                <a:latin typeface="Franklin Gothic Demi" panose="020B0703020102020204" pitchFamily="34" charset="0"/>
              </a:rPr>
              <a:t>. руб.</a:t>
            </a:r>
          </a:p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средний медицинский персонал: </a:t>
            </a:r>
            <a:r>
              <a:rPr lang="en-US" sz="788" dirty="0" smtClean="0">
                <a:latin typeface="Franklin Gothic Demi" panose="020B0703020102020204" pitchFamily="34" charset="0"/>
              </a:rPr>
              <a:t>6 695 </a:t>
            </a:r>
            <a:r>
              <a:rPr lang="ru-RU" sz="788" dirty="0" smtClean="0">
                <a:latin typeface="Franklin Gothic Demi" panose="020B0703020102020204" pitchFamily="34" charset="0"/>
              </a:rPr>
              <a:t>тыс</a:t>
            </a:r>
            <a:r>
              <a:rPr lang="ru-RU" sz="788" dirty="0">
                <a:latin typeface="Franklin Gothic Demi" panose="020B0703020102020204" pitchFamily="34" charset="0"/>
              </a:rPr>
              <a:t>. руб.</a:t>
            </a: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>
            <a:off x="995118" y="5040638"/>
            <a:ext cx="1092994" cy="25079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Demi" panose="020B0703020102020204" pitchFamily="34" charset="0"/>
              </a:rPr>
              <a:t>2023</a:t>
            </a: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 rot="10800000">
            <a:off x="995117" y="5294554"/>
            <a:ext cx="1092994" cy="361101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TextBox 31"/>
          <p:cNvSpPr txBox="1"/>
          <p:nvPr/>
        </p:nvSpPr>
        <p:spPr>
          <a:xfrm>
            <a:off x="983215" y="5291312"/>
            <a:ext cx="1180131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13 829 тыс.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руб.</a:t>
            </a:r>
          </a:p>
          <a:p>
            <a:r>
              <a:rPr lang="ru-RU" sz="825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профинансировано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 rot="16200000">
            <a:off x="3188722" y="4379496"/>
            <a:ext cx="250793" cy="15218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 rot="5400000">
            <a:off x="4542833" y="4547275"/>
            <a:ext cx="250795" cy="118633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TextBox 34"/>
          <p:cNvSpPr txBox="1"/>
          <p:nvPr/>
        </p:nvSpPr>
        <p:spPr>
          <a:xfrm>
            <a:off x="2547124" y="4983127"/>
            <a:ext cx="1670800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8" dirty="0">
                <a:solidFill>
                  <a:schemeClr val="bg1"/>
                </a:solidFill>
                <a:latin typeface="Franklin Gothic Demi" panose="020B0703020102020204" pitchFamily="34" charset="0"/>
              </a:rPr>
              <a:t>Предусмотрено (Распоряжение Правительства РФ)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70446" y="5027598"/>
            <a:ext cx="10390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13 829 тыс. руб.</a:t>
            </a:r>
          </a:p>
        </p:txBody>
      </p:sp>
      <p:sp>
        <p:nvSpPr>
          <p:cNvPr id="37" name="Прямоугольник с двумя скругленными соседними углами 36"/>
          <p:cNvSpPr/>
          <p:nvPr/>
        </p:nvSpPr>
        <p:spPr>
          <a:xfrm rot="16200000">
            <a:off x="3188722" y="4725261"/>
            <a:ext cx="250793" cy="15218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Прямоугольник с двумя скругленными соседними углами 37"/>
          <p:cNvSpPr/>
          <p:nvPr/>
        </p:nvSpPr>
        <p:spPr>
          <a:xfrm rot="5400000">
            <a:off x="4543500" y="4892371"/>
            <a:ext cx="249461" cy="1186338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TextBox 38"/>
          <p:cNvSpPr txBox="1"/>
          <p:nvPr/>
        </p:nvSpPr>
        <p:spPr>
          <a:xfrm>
            <a:off x="2553169" y="5321153"/>
            <a:ext cx="14585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Получено доп. средств (по запросу ТФОМС КБР)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71678" y="5379438"/>
            <a:ext cx="4892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/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 руб.</a:t>
            </a:r>
          </a:p>
        </p:txBody>
      </p:sp>
      <p:cxnSp>
        <p:nvCxnSpPr>
          <p:cNvPr id="41" name="Прямая со стрелкой 40"/>
          <p:cNvCxnSpPr>
            <a:endCxn id="35" idx="1"/>
          </p:cNvCxnSpPr>
          <p:nvPr/>
        </p:nvCxnSpPr>
        <p:spPr>
          <a:xfrm flipV="1">
            <a:off x="2082069" y="5150545"/>
            <a:ext cx="465057" cy="14403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9" idx="1"/>
          </p:cNvCxnSpPr>
          <p:nvPr/>
        </p:nvCxnSpPr>
        <p:spPr>
          <a:xfrm>
            <a:off x="2094773" y="5291431"/>
            <a:ext cx="458396" cy="20284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с двумя скругленными соседними углами 61"/>
          <p:cNvSpPr/>
          <p:nvPr/>
        </p:nvSpPr>
        <p:spPr>
          <a:xfrm>
            <a:off x="5511818" y="5086021"/>
            <a:ext cx="1092994" cy="25079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Demi" panose="020B0703020102020204" pitchFamily="34" charset="0"/>
              </a:rPr>
              <a:t>2024</a:t>
            </a:r>
          </a:p>
        </p:txBody>
      </p:sp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5511818" y="5339934"/>
            <a:ext cx="1092994" cy="31705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4" name="TextBox 63"/>
          <p:cNvSpPr txBox="1"/>
          <p:nvPr/>
        </p:nvSpPr>
        <p:spPr>
          <a:xfrm>
            <a:off x="5474102" y="5300722"/>
            <a:ext cx="1233800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24 153 тыс. руб.</a:t>
            </a:r>
          </a:p>
          <a:p>
            <a:pPr algn="ctr"/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профинансировано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5" name="Прямоугольник с двумя скругленными соседними углами 64"/>
          <p:cNvSpPr/>
          <p:nvPr/>
        </p:nvSpPr>
        <p:spPr>
          <a:xfrm rot="16200000">
            <a:off x="7705422" y="4424878"/>
            <a:ext cx="250793" cy="15218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6" name="Прямоугольник с двумя скругленными соседними углами 65"/>
          <p:cNvSpPr/>
          <p:nvPr/>
        </p:nvSpPr>
        <p:spPr>
          <a:xfrm rot="5400000">
            <a:off x="9059533" y="4592658"/>
            <a:ext cx="250792" cy="118633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7" name="TextBox 66"/>
          <p:cNvSpPr txBox="1"/>
          <p:nvPr/>
        </p:nvSpPr>
        <p:spPr>
          <a:xfrm>
            <a:off x="7063824" y="5028509"/>
            <a:ext cx="1670800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8" dirty="0">
                <a:solidFill>
                  <a:schemeClr val="bg1"/>
                </a:solidFill>
                <a:latin typeface="Franklin Gothic Demi" panose="020B0703020102020204" pitchFamily="34" charset="0"/>
              </a:rPr>
              <a:t>Предусмотрено (Распоряжение Правительства РФ)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687146" y="5072980"/>
            <a:ext cx="10390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14 009 тыс. руб.</a:t>
            </a:r>
          </a:p>
        </p:txBody>
      </p:sp>
      <p:sp>
        <p:nvSpPr>
          <p:cNvPr id="69" name="Прямоугольник с двумя скругленными соседними углами 68"/>
          <p:cNvSpPr/>
          <p:nvPr/>
        </p:nvSpPr>
        <p:spPr>
          <a:xfrm rot="16200000">
            <a:off x="7705422" y="4770643"/>
            <a:ext cx="250793" cy="15218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0" name="Прямоугольник с двумя скругленными соседними углами 69"/>
          <p:cNvSpPr/>
          <p:nvPr/>
        </p:nvSpPr>
        <p:spPr>
          <a:xfrm rot="5400000">
            <a:off x="9060200" y="4937754"/>
            <a:ext cx="249461" cy="1186338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1" name="TextBox 70"/>
          <p:cNvSpPr txBox="1"/>
          <p:nvPr/>
        </p:nvSpPr>
        <p:spPr>
          <a:xfrm>
            <a:off x="7069869" y="5366536"/>
            <a:ext cx="14585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Получено доп. средств (по запросу ТФОМС КБР)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676976" y="5424241"/>
            <a:ext cx="10390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/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10 144 тыс. руб.</a:t>
            </a:r>
          </a:p>
        </p:txBody>
      </p:sp>
      <p:cxnSp>
        <p:nvCxnSpPr>
          <p:cNvPr id="73" name="Прямая со стрелкой 72"/>
          <p:cNvCxnSpPr>
            <a:endCxn id="67" idx="1"/>
          </p:cNvCxnSpPr>
          <p:nvPr/>
        </p:nvCxnSpPr>
        <p:spPr>
          <a:xfrm flipV="1">
            <a:off x="6598769" y="5195927"/>
            <a:ext cx="465057" cy="14403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71" idx="1"/>
          </p:cNvCxnSpPr>
          <p:nvPr/>
        </p:nvCxnSpPr>
        <p:spPr>
          <a:xfrm>
            <a:off x="6611473" y="5336811"/>
            <a:ext cx="458396" cy="20284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с двумя скругленными соседними углами 74"/>
          <p:cNvSpPr/>
          <p:nvPr/>
        </p:nvSpPr>
        <p:spPr>
          <a:xfrm>
            <a:off x="3261537" y="5749526"/>
            <a:ext cx="1092994" cy="25079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Franklin Gothic Demi" panose="020B0703020102020204" pitchFamily="34" charset="0"/>
              </a:rPr>
              <a:t>202</a:t>
            </a:r>
            <a:r>
              <a:rPr lang="en-US" sz="1100" dirty="0" smtClean="0">
                <a:latin typeface="Franklin Gothic Demi" panose="020B0703020102020204" pitchFamily="34" charset="0"/>
              </a:rPr>
              <a:t>5</a:t>
            </a:r>
            <a:endParaRPr lang="ru-RU" sz="1100" dirty="0">
              <a:latin typeface="Franklin Gothic Demi" panose="020B0703020102020204" pitchFamily="34" charset="0"/>
            </a:endParaRPr>
          </a:p>
        </p:txBody>
      </p:sp>
      <p:sp>
        <p:nvSpPr>
          <p:cNvPr id="76" name="Прямоугольник с двумя скругленными соседними углами 75"/>
          <p:cNvSpPr/>
          <p:nvPr/>
        </p:nvSpPr>
        <p:spPr>
          <a:xfrm rot="10800000">
            <a:off x="3261536" y="6003442"/>
            <a:ext cx="1092994" cy="315719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/>
          <p:cNvSpPr txBox="1"/>
          <p:nvPr/>
        </p:nvSpPr>
        <p:spPr>
          <a:xfrm>
            <a:off x="3231981" y="5967752"/>
            <a:ext cx="1180131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23 816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тыс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.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руб.</a:t>
            </a:r>
          </a:p>
          <a:p>
            <a:r>
              <a:rPr lang="ru-RU" sz="825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профинансировано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8" name="Прямоугольник с двумя скругленными соседними углами 77"/>
          <p:cNvSpPr/>
          <p:nvPr/>
        </p:nvSpPr>
        <p:spPr>
          <a:xfrm rot="16200000">
            <a:off x="5455141" y="5088384"/>
            <a:ext cx="250793" cy="15218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9" name="Прямоугольник с двумя скругленными соседними углами 78"/>
          <p:cNvSpPr/>
          <p:nvPr/>
        </p:nvSpPr>
        <p:spPr>
          <a:xfrm rot="5400000">
            <a:off x="6809254" y="5256164"/>
            <a:ext cx="250793" cy="118633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0" name="TextBox 79"/>
          <p:cNvSpPr txBox="1"/>
          <p:nvPr/>
        </p:nvSpPr>
        <p:spPr>
          <a:xfrm>
            <a:off x="4813543" y="5692015"/>
            <a:ext cx="1670800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8" dirty="0">
                <a:solidFill>
                  <a:schemeClr val="bg1"/>
                </a:solidFill>
                <a:latin typeface="Franklin Gothic Demi" panose="020B0703020102020204" pitchFamily="34" charset="0"/>
              </a:rPr>
              <a:t>Предусмотрено (Распоряжение Правительства РФ)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52162" y="5737394"/>
            <a:ext cx="10390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33 028 тыс. руб.</a:t>
            </a:r>
          </a:p>
        </p:txBody>
      </p:sp>
      <p:sp>
        <p:nvSpPr>
          <p:cNvPr id="82" name="Прямоугольник с двумя скругленными соседними углами 81"/>
          <p:cNvSpPr/>
          <p:nvPr/>
        </p:nvSpPr>
        <p:spPr>
          <a:xfrm rot="16200000">
            <a:off x="5455141" y="5434149"/>
            <a:ext cx="250793" cy="15218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3" name="Прямоугольник с двумя скругленными соседними углами 82"/>
          <p:cNvSpPr/>
          <p:nvPr/>
        </p:nvSpPr>
        <p:spPr>
          <a:xfrm rot="5400000">
            <a:off x="6809919" y="5601259"/>
            <a:ext cx="249461" cy="1186338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4" name="TextBox 83"/>
          <p:cNvSpPr txBox="1"/>
          <p:nvPr/>
        </p:nvSpPr>
        <p:spPr>
          <a:xfrm>
            <a:off x="4819588" y="6030041"/>
            <a:ext cx="14585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Получено доп. средств (по запросу ТФОМС КБР)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661316" y="6078507"/>
            <a:ext cx="4892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/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 руб.</a:t>
            </a:r>
          </a:p>
        </p:txBody>
      </p:sp>
      <p:cxnSp>
        <p:nvCxnSpPr>
          <p:cNvPr id="86" name="Прямая со стрелкой 85"/>
          <p:cNvCxnSpPr>
            <a:endCxn id="80" idx="1"/>
          </p:cNvCxnSpPr>
          <p:nvPr/>
        </p:nvCxnSpPr>
        <p:spPr>
          <a:xfrm flipV="1">
            <a:off x="4348488" y="5859433"/>
            <a:ext cx="465057" cy="14403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84" idx="1"/>
          </p:cNvCxnSpPr>
          <p:nvPr/>
        </p:nvCxnSpPr>
        <p:spPr>
          <a:xfrm>
            <a:off x="4361192" y="6000319"/>
            <a:ext cx="458396" cy="20284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с двумя скругленными соседними углами 103"/>
          <p:cNvSpPr/>
          <p:nvPr/>
        </p:nvSpPr>
        <p:spPr>
          <a:xfrm rot="16200000">
            <a:off x="2866323" y="2074971"/>
            <a:ext cx="359348" cy="14358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«ГОРОДСКАЯ ПОЛИКЛИНИКА №2»</a:t>
            </a:r>
          </a:p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Г.О. НАЛЬЧИК</a:t>
            </a:r>
          </a:p>
        </p:txBody>
      </p:sp>
      <p:sp>
        <p:nvSpPr>
          <p:cNvPr id="105" name="Прямоугольник с двумя скругленными соседними углами 104"/>
          <p:cNvSpPr/>
          <p:nvPr/>
        </p:nvSpPr>
        <p:spPr>
          <a:xfrm rot="5400000">
            <a:off x="4319071" y="2058115"/>
            <a:ext cx="359352" cy="14696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врачи: </a:t>
            </a:r>
            <a:r>
              <a:rPr lang="en-US" sz="788" dirty="0" smtClean="0">
                <a:latin typeface="Franklin Gothic Demi" panose="020B0703020102020204" pitchFamily="34" charset="0"/>
              </a:rPr>
              <a:t>532</a:t>
            </a:r>
            <a:r>
              <a:rPr lang="ru-RU" sz="788" dirty="0" smtClean="0">
                <a:latin typeface="Franklin Gothic Demi" panose="020B0703020102020204" pitchFamily="34" charset="0"/>
              </a:rPr>
              <a:t> </a:t>
            </a:r>
            <a:r>
              <a:rPr lang="ru-RU" sz="788" dirty="0">
                <a:latin typeface="Franklin Gothic Demi" panose="020B0703020102020204" pitchFamily="34" charset="0"/>
              </a:rPr>
              <a:t>тыс. руб.</a:t>
            </a:r>
          </a:p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средний медицинский персонал: </a:t>
            </a:r>
            <a:r>
              <a:rPr lang="en-US" sz="788" dirty="0" smtClean="0">
                <a:latin typeface="Franklin Gothic Demi" panose="020B0703020102020204" pitchFamily="34" charset="0"/>
              </a:rPr>
              <a:t>240</a:t>
            </a:r>
            <a:r>
              <a:rPr lang="ru-RU" sz="788" dirty="0" smtClean="0">
                <a:latin typeface="Franklin Gothic Demi" panose="020B0703020102020204" pitchFamily="34" charset="0"/>
              </a:rPr>
              <a:t> </a:t>
            </a:r>
            <a:r>
              <a:rPr lang="ru-RU" sz="788" dirty="0">
                <a:latin typeface="Franklin Gothic Demi" panose="020B0703020102020204" pitchFamily="34" charset="0"/>
              </a:rPr>
              <a:t>тыс. руб.</a:t>
            </a:r>
          </a:p>
        </p:txBody>
      </p:sp>
      <p:sp>
        <p:nvSpPr>
          <p:cNvPr id="106" name="Прямоугольник с двумя скругленными соседними углами 105"/>
          <p:cNvSpPr/>
          <p:nvPr/>
        </p:nvSpPr>
        <p:spPr>
          <a:xfrm rot="16200000">
            <a:off x="2866000" y="2481842"/>
            <a:ext cx="359996" cy="14358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«ЦЕНТРАЛЬНАЯ РАЙОННАЯ БОЛЬНИЦА» МАЙСКОГО М.Р.</a:t>
            </a:r>
          </a:p>
        </p:txBody>
      </p:sp>
      <p:sp>
        <p:nvSpPr>
          <p:cNvPr id="107" name="Прямоугольник с двумя скругленными соседними углами 106"/>
          <p:cNvSpPr/>
          <p:nvPr/>
        </p:nvSpPr>
        <p:spPr>
          <a:xfrm rot="5400000">
            <a:off x="4318749" y="2464983"/>
            <a:ext cx="359999" cy="14696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врачи: </a:t>
            </a:r>
            <a:r>
              <a:rPr lang="en-US" sz="788" dirty="0" smtClean="0">
                <a:latin typeface="Franklin Gothic Demi" panose="020B0703020102020204" pitchFamily="34" charset="0"/>
              </a:rPr>
              <a:t>175</a:t>
            </a:r>
            <a:r>
              <a:rPr lang="ru-RU" sz="788" dirty="0" smtClean="0">
                <a:latin typeface="Franklin Gothic Demi" panose="020B0703020102020204" pitchFamily="34" charset="0"/>
              </a:rPr>
              <a:t> </a:t>
            </a:r>
            <a:r>
              <a:rPr lang="ru-RU" sz="788" dirty="0">
                <a:latin typeface="Franklin Gothic Demi" panose="020B0703020102020204" pitchFamily="34" charset="0"/>
              </a:rPr>
              <a:t>тыс. руб.</a:t>
            </a:r>
          </a:p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средний медицинский персонал: </a:t>
            </a:r>
            <a:r>
              <a:rPr lang="en-US" sz="788" dirty="0" smtClean="0">
                <a:latin typeface="Franklin Gothic Demi" panose="020B0703020102020204" pitchFamily="34" charset="0"/>
              </a:rPr>
              <a:t>795</a:t>
            </a:r>
            <a:r>
              <a:rPr lang="ru-RU" sz="788" dirty="0" smtClean="0">
                <a:latin typeface="Franklin Gothic Demi" panose="020B0703020102020204" pitchFamily="34" charset="0"/>
              </a:rPr>
              <a:t> </a:t>
            </a:r>
            <a:r>
              <a:rPr lang="ru-RU" sz="788" dirty="0">
                <a:latin typeface="Franklin Gothic Demi" panose="020B0703020102020204" pitchFamily="34" charset="0"/>
              </a:rPr>
              <a:t>тыс. руб.</a:t>
            </a:r>
          </a:p>
        </p:txBody>
      </p:sp>
      <p:sp>
        <p:nvSpPr>
          <p:cNvPr id="108" name="Прямоугольник с двумя скругленными соседними углами 107"/>
          <p:cNvSpPr/>
          <p:nvPr/>
        </p:nvSpPr>
        <p:spPr>
          <a:xfrm rot="16200000">
            <a:off x="2857822" y="2900463"/>
            <a:ext cx="382862" cy="14358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7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«ГОРОДСКАЯ ПОЛИКЛИНИКА № 3»</a:t>
            </a:r>
          </a:p>
          <a:p>
            <a:pPr algn="ctr"/>
            <a:r>
              <a:rPr lang="ru-RU" sz="7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Г.О. НАЛЬЧИК</a:t>
            </a:r>
          </a:p>
        </p:txBody>
      </p:sp>
      <p:sp>
        <p:nvSpPr>
          <p:cNvPr id="109" name="Прямоугольник с двумя скругленными соседними углами 108"/>
          <p:cNvSpPr/>
          <p:nvPr/>
        </p:nvSpPr>
        <p:spPr>
          <a:xfrm rot="5400000">
            <a:off x="4310572" y="2883605"/>
            <a:ext cx="382865" cy="14696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врачи: 203 тыс. руб.</a:t>
            </a:r>
          </a:p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средний медицинский персонал: 0 руб.</a:t>
            </a:r>
          </a:p>
        </p:txBody>
      </p:sp>
      <p:sp>
        <p:nvSpPr>
          <p:cNvPr id="110" name="Прямоугольник с двумя скругленными соседними углами 109"/>
          <p:cNvSpPr/>
          <p:nvPr/>
        </p:nvSpPr>
        <p:spPr>
          <a:xfrm rot="16200000">
            <a:off x="2834094" y="3348710"/>
            <a:ext cx="423806" cy="14358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67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«ЦЕНТРАЛЬНАЯ РАЙОННАЯ БОЛЬНИЦА» Г.О.БАКСАН И БАКСАНСКОГО М.Р.</a:t>
            </a:r>
          </a:p>
        </p:txBody>
      </p:sp>
      <p:sp>
        <p:nvSpPr>
          <p:cNvPr id="111" name="Прямоугольник с двумя скругленными соседними углами 110"/>
          <p:cNvSpPr/>
          <p:nvPr/>
        </p:nvSpPr>
        <p:spPr>
          <a:xfrm rot="5400000">
            <a:off x="4286844" y="3331852"/>
            <a:ext cx="423809" cy="14696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врачи: 59 тыс. руб.</a:t>
            </a:r>
          </a:p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средний медицинский персонал: 363 тыс. руб.</a:t>
            </a:r>
          </a:p>
        </p:txBody>
      </p:sp>
      <p:sp>
        <p:nvSpPr>
          <p:cNvPr id="112" name="Прямоугольник с двумя скругленными соседними углами 111"/>
          <p:cNvSpPr/>
          <p:nvPr/>
        </p:nvSpPr>
        <p:spPr>
          <a:xfrm rot="16200000">
            <a:off x="2834524" y="3817800"/>
            <a:ext cx="422949" cy="14358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«ЦЕНТРАЛЬНАЯ РАЙОННАЯ БОЛЬНИЦА ИМ.ХАЦУКОВА А.А.»</a:t>
            </a:r>
          </a:p>
        </p:txBody>
      </p:sp>
      <p:sp>
        <p:nvSpPr>
          <p:cNvPr id="113" name="Прямоугольник с двумя скругленными соседними углами 112"/>
          <p:cNvSpPr/>
          <p:nvPr/>
        </p:nvSpPr>
        <p:spPr>
          <a:xfrm rot="5400000">
            <a:off x="4287271" y="3800942"/>
            <a:ext cx="422953" cy="14696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врачи: 0 руб.</a:t>
            </a:r>
          </a:p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средний медицинский персонал: </a:t>
            </a:r>
            <a:r>
              <a:rPr lang="en-US" sz="788" dirty="0" smtClean="0">
                <a:latin typeface="Franklin Gothic Demi" panose="020B0703020102020204" pitchFamily="34" charset="0"/>
              </a:rPr>
              <a:t>1 172</a:t>
            </a:r>
            <a:r>
              <a:rPr lang="ru-RU" sz="788" dirty="0" smtClean="0">
                <a:latin typeface="Franklin Gothic Demi" panose="020B0703020102020204" pitchFamily="34" charset="0"/>
              </a:rPr>
              <a:t> </a:t>
            </a:r>
            <a:r>
              <a:rPr lang="ru-RU" sz="788" dirty="0">
                <a:latin typeface="Franklin Gothic Demi" panose="020B0703020102020204" pitchFamily="34" charset="0"/>
              </a:rPr>
              <a:t>тыс. руб.</a:t>
            </a:r>
          </a:p>
        </p:txBody>
      </p:sp>
      <p:sp>
        <p:nvSpPr>
          <p:cNvPr id="114" name="Прямоугольник с двумя скругленными соседними углами 113"/>
          <p:cNvSpPr/>
          <p:nvPr/>
        </p:nvSpPr>
        <p:spPr>
          <a:xfrm rot="16200000">
            <a:off x="5996080" y="1680281"/>
            <a:ext cx="468661" cy="14358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«МЕЖРАЙОННАЯ МНОГОПРОФИЛЬНАЯ БОЛЬНИЦА»</a:t>
            </a:r>
          </a:p>
        </p:txBody>
      </p:sp>
      <p:sp>
        <p:nvSpPr>
          <p:cNvPr id="115" name="Прямоугольник с двумя скругленными соседними углами 114"/>
          <p:cNvSpPr/>
          <p:nvPr/>
        </p:nvSpPr>
        <p:spPr>
          <a:xfrm rot="5400000">
            <a:off x="7448828" y="1663423"/>
            <a:ext cx="468665" cy="14696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врачи: </a:t>
            </a:r>
            <a:r>
              <a:rPr lang="en-US" sz="788" dirty="0" smtClean="0">
                <a:latin typeface="Franklin Gothic Demi" panose="020B0703020102020204" pitchFamily="34" charset="0"/>
              </a:rPr>
              <a:t>4 846 </a:t>
            </a:r>
            <a:r>
              <a:rPr lang="ru-RU" sz="788" dirty="0" smtClean="0">
                <a:latin typeface="Franklin Gothic Demi" panose="020B0703020102020204" pitchFamily="34" charset="0"/>
              </a:rPr>
              <a:t>тыс</a:t>
            </a:r>
            <a:r>
              <a:rPr lang="ru-RU" sz="788" dirty="0">
                <a:latin typeface="Franklin Gothic Demi" panose="020B0703020102020204" pitchFamily="34" charset="0"/>
              </a:rPr>
              <a:t>. руб.</a:t>
            </a:r>
          </a:p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средний медицинский персонал: 1 </a:t>
            </a:r>
            <a:r>
              <a:rPr lang="en-US" sz="788" dirty="0" smtClean="0">
                <a:latin typeface="Franklin Gothic Demi" panose="020B0703020102020204" pitchFamily="34" charset="0"/>
              </a:rPr>
              <a:t>727</a:t>
            </a:r>
            <a:r>
              <a:rPr lang="ru-RU" sz="788" dirty="0" smtClean="0">
                <a:latin typeface="Franklin Gothic Demi" panose="020B0703020102020204" pitchFamily="34" charset="0"/>
              </a:rPr>
              <a:t> </a:t>
            </a:r>
            <a:r>
              <a:rPr lang="ru-RU" sz="788" dirty="0">
                <a:latin typeface="Franklin Gothic Demi" panose="020B0703020102020204" pitchFamily="34" charset="0"/>
              </a:rPr>
              <a:t>тыс. руб.</a:t>
            </a:r>
          </a:p>
        </p:txBody>
      </p:sp>
      <p:sp>
        <p:nvSpPr>
          <p:cNvPr id="116" name="Прямоугольник с двумя скругленными соседними углами 115"/>
          <p:cNvSpPr/>
          <p:nvPr/>
        </p:nvSpPr>
        <p:spPr>
          <a:xfrm rot="16200000">
            <a:off x="5996080" y="2203329"/>
            <a:ext cx="468661" cy="14358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«ЦЕНТРАЛЬНАЯ РАЙОННАЯ БОЛЬНИЦА» ЗОЛЬСКОГО М.Р.</a:t>
            </a:r>
          </a:p>
        </p:txBody>
      </p:sp>
      <p:sp>
        <p:nvSpPr>
          <p:cNvPr id="117" name="Прямоугольник с двумя скругленными соседними углами 116"/>
          <p:cNvSpPr/>
          <p:nvPr/>
        </p:nvSpPr>
        <p:spPr>
          <a:xfrm rot="5400000">
            <a:off x="7448828" y="2186470"/>
            <a:ext cx="468665" cy="14696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врачи: 63 тыс. руб.</a:t>
            </a:r>
          </a:p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средний медицинский персонал: 0 тыс. руб.</a:t>
            </a:r>
          </a:p>
        </p:txBody>
      </p:sp>
      <p:sp>
        <p:nvSpPr>
          <p:cNvPr id="118" name="Прямоугольник с двумя скругленными соседними углами 117"/>
          <p:cNvSpPr/>
          <p:nvPr/>
        </p:nvSpPr>
        <p:spPr>
          <a:xfrm rot="16200000">
            <a:off x="5995435" y="2720453"/>
            <a:ext cx="468661" cy="14358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7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«ЦЕНТРАЛЬНАЯ РАЙОННАЯ БОЛЬНИЦА» Г.О. ПРОХЛАДНЫЙ И ПРОХЛАДНЕНСКОГО М.Р</a:t>
            </a:r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.</a:t>
            </a:r>
          </a:p>
        </p:txBody>
      </p:sp>
      <p:sp>
        <p:nvSpPr>
          <p:cNvPr id="119" name="Прямоугольник с двумя скругленными соседними углами 118"/>
          <p:cNvSpPr/>
          <p:nvPr/>
        </p:nvSpPr>
        <p:spPr>
          <a:xfrm rot="5400000">
            <a:off x="7448183" y="2703595"/>
            <a:ext cx="468665" cy="14696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врачи: </a:t>
            </a:r>
            <a:r>
              <a:rPr lang="en-US" sz="788" dirty="0" smtClean="0">
                <a:latin typeface="Franklin Gothic Demi" panose="020B0703020102020204" pitchFamily="34" charset="0"/>
              </a:rPr>
              <a:t>705</a:t>
            </a:r>
            <a:r>
              <a:rPr lang="ru-RU" sz="788" dirty="0" smtClean="0">
                <a:latin typeface="Franklin Gothic Demi" panose="020B0703020102020204" pitchFamily="34" charset="0"/>
              </a:rPr>
              <a:t> </a:t>
            </a:r>
            <a:r>
              <a:rPr lang="ru-RU" sz="788" dirty="0">
                <a:latin typeface="Franklin Gothic Demi" panose="020B0703020102020204" pitchFamily="34" charset="0"/>
              </a:rPr>
              <a:t>тыс. руб.</a:t>
            </a:r>
          </a:p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средний медицинский персонал: 0 руб.</a:t>
            </a:r>
          </a:p>
        </p:txBody>
      </p:sp>
      <p:sp>
        <p:nvSpPr>
          <p:cNvPr id="120" name="Прямоугольник с двумя скругленными соседними углами 119"/>
          <p:cNvSpPr/>
          <p:nvPr/>
        </p:nvSpPr>
        <p:spPr>
          <a:xfrm rot="16200000">
            <a:off x="5995435" y="3253332"/>
            <a:ext cx="468661" cy="14358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«ЦЕНТРАЛЬНАЯ РАЙОННАЯ БОЛЬНИЦА» ТЕРСКОГО М.Р.</a:t>
            </a:r>
          </a:p>
        </p:txBody>
      </p:sp>
      <p:sp>
        <p:nvSpPr>
          <p:cNvPr id="121" name="Прямоугольник с двумя скругленными соседними углами 120"/>
          <p:cNvSpPr/>
          <p:nvPr/>
        </p:nvSpPr>
        <p:spPr>
          <a:xfrm rot="5400000">
            <a:off x="7448183" y="3236473"/>
            <a:ext cx="468665" cy="14696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врачи: </a:t>
            </a:r>
            <a:r>
              <a:rPr lang="en-US" sz="788" dirty="0" smtClean="0">
                <a:latin typeface="Franklin Gothic Demi" panose="020B0703020102020204" pitchFamily="34" charset="0"/>
              </a:rPr>
              <a:t>311</a:t>
            </a:r>
            <a:r>
              <a:rPr lang="ru-RU" sz="788" dirty="0" smtClean="0">
                <a:latin typeface="Franklin Gothic Demi" panose="020B0703020102020204" pitchFamily="34" charset="0"/>
              </a:rPr>
              <a:t> </a:t>
            </a:r>
            <a:r>
              <a:rPr lang="ru-RU" sz="788" dirty="0">
                <a:latin typeface="Franklin Gothic Demi" panose="020B0703020102020204" pitchFamily="34" charset="0"/>
              </a:rPr>
              <a:t>тыс. руб.</a:t>
            </a:r>
          </a:p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средний медицинский персонал: 0 руб.</a:t>
            </a:r>
          </a:p>
        </p:txBody>
      </p:sp>
      <p:sp>
        <p:nvSpPr>
          <p:cNvPr id="124" name="Прямоугольник с двумя скругленными соседними углами 123"/>
          <p:cNvSpPr/>
          <p:nvPr/>
        </p:nvSpPr>
        <p:spPr>
          <a:xfrm rot="16200000">
            <a:off x="5995435" y="3796713"/>
            <a:ext cx="468661" cy="14358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ГБУЗ «ЦЕНТРАЛЬНАЯ РАЙОННАЯ БОЛЬНИЦА» ЭЛЬБРУССКОГО М.Р.</a:t>
            </a:r>
          </a:p>
        </p:txBody>
      </p:sp>
      <p:sp>
        <p:nvSpPr>
          <p:cNvPr id="125" name="Прямоугольник с двумя скругленными соседними углами 124"/>
          <p:cNvSpPr/>
          <p:nvPr/>
        </p:nvSpPr>
        <p:spPr>
          <a:xfrm rot="5400000">
            <a:off x="7448183" y="3779855"/>
            <a:ext cx="468665" cy="14696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врачи: </a:t>
            </a:r>
            <a:r>
              <a:rPr lang="en-US" sz="788" dirty="0" smtClean="0">
                <a:latin typeface="Franklin Gothic Demi" panose="020B0703020102020204" pitchFamily="34" charset="0"/>
              </a:rPr>
              <a:t>171</a:t>
            </a:r>
            <a:r>
              <a:rPr lang="ru-RU" sz="788" dirty="0" smtClean="0">
                <a:latin typeface="Franklin Gothic Demi" panose="020B0703020102020204" pitchFamily="34" charset="0"/>
              </a:rPr>
              <a:t> </a:t>
            </a:r>
            <a:r>
              <a:rPr lang="ru-RU" sz="788" dirty="0">
                <a:latin typeface="Franklin Gothic Demi" panose="020B0703020102020204" pitchFamily="34" charset="0"/>
              </a:rPr>
              <a:t>руб.</a:t>
            </a:r>
          </a:p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средний медицинский персонал: </a:t>
            </a:r>
            <a:r>
              <a:rPr lang="en-US" sz="788" dirty="0" smtClean="0">
                <a:latin typeface="Franklin Gothic Demi" panose="020B0703020102020204" pitchFamily="34" charset="0"/>
              </a:rPr>
              <a:t>800</a:t>
            </a:r>
            <a:r>
              <a:rPr lang="ru-RU" sz="788" dirty="0" smtClean="0">
                <a:latin typeface="Franklin Gothic Demi" panose="020B0703020102020204" pitchFamily="34" charset="0"/>
              </a:rPr>
              <a:t> </a:t>
            </a:r>
            <a:r>
              <a:rPr lang="ru-RU" sz="788" dirty="0">
                <a:latin typeface="Franklin Gothic Demi" panose="020B0703020102020204" pitchFamily="34" charset="0"/>
              </a:rPr>
              <a:t>тыс. руб.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2863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596482"/>
            <a:ext cx="753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Контрольно-ревизионная деятельность</a:t>
            </a:r>
          </a:p>
        </p:txBody>
      </p:sp>
      <p:sp>
        <p:nvSpPr>
          <p:cNvPr id="12" name="Скругленный прямоугольник 24">
            <a:extLst>
              <a:ext uri="{FF2B5EF4-FFF2-40B4-BE49-F238E27FC236}">
                <a16:creationId xmlns:a16="http://schemas.microsoft.com/office/drawing/2014/main" id="{EF5A1D7E-C650-756D-7FBE-22135B7D6174}"/>
              </a:ext>
            </a:extLst>
          </p:cNvPr>
          <p:cNvSpPr/>
          <p:nvPr/>
        </p:nvSpPr>
        <p:spPr>
          <a:xfrm rot="5400000">
            <a:off x="6079540" y="900770"/>
            <a:ext cx="3476298" cy="4919571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66610" y="1854470"/>
            <a:ext cx="44165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pc="53" dirty="0">
                <a:solidFill>
                  <a:srgbClr val="2E75B6"/>
                </a:solidFill>
                <a:latin typeface="Franklin Gothic Demi" panose="020B0703020102020204" pitchFamily="34" charset="0"/>
                <a:ea typeface="Helvetica World Bold"/>
                <a:cs typeface="Helvetica World Bold"/>
                <a:sym typeface="Helvetica World Bold"/>
              </a:rPr>
              <a:t>Типичные</a:t>
            </a:r>
            <a:r>
              <a:rPr lang="en-US" sz="1100" spc="53" dirty="0">
                <a:solidFill>
                  <a:srgbClr val="2E75B6"/>
                </a:solidFill>
                <a:latin typeface="Franklin Gothic Demi" panose="020B0703020102020204" pitchFamily="34" charset="0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en-US" sz="1100" spc="53" dirty="0" err="1">
                <a:solidFill>
                  <a:srgbClr val="2E75B6"/>
                </a:solidFill>
                <a:latin typeface="Franklin Gothic Demi" panose="020B0703020102020204" pitchFamily="34" charset="0"/>
                <a:ea typeface="Helvetica World Bold"/>
                <a:cs typeface="Helvetica World Bold"/>
                <a:sym typeface="Helvetica World Bold"/>
              </a:rPr>
              <a:t>нарушения</a:t>
            </a:r>
            <a:r>
              <a:rPr lang="en-US" sz="1100" spc="53" dirty="0">
                <a:solidFill>
                  <a:srgbClr val="2E75B6"/>
                </a:solidFill>
                <a:latin typeface="Franklin Gothic Demi" panose="020B0703020102020204" pitchFamily="34" charset="0"/>
                <a:ea typeface="Helvetica World Bold"/>
                <a:cs typeface="Helvetica World Bold"/>
                <a:sym typeface="Helvetica World Bold"/>
              </a:rPr>
              <a:t>  </a:t>
            </a:r>
            <a:r>
              <a:rPr lang="ru-RU" sz="1100" spc="53" dirty="0">
                <a:solidFill>
                  <a:srgbClr val="2E75B6"/>
                </a:solidFill>
                <a:latin typeface="Franklin Gothic Demi" panose="020B0703020102020204" pitchFamily="34" charset="0"/>
                <a:ea typeface="Helvetica World Bold"/>
                <a:cs typeface="Helvetica World Bold"/>
                <a:sym typeface="Helvetica World Bold"/>
              </a:rPr>
              <a:t>при расходовании МО с</a:t>
            </a:r>
            <a:r>
              <a:rPr lang="en-US" sz="1100" spc="53" dirty="0" err="1">
                <a:solidFill>
                  <a:srgbClr val="2E75B6"/>
                </a:solidFill>
                <a:latin typeface="Franklin Gothic Demi" panose="020B0703020102020204" pitchFamily="34" charset="0"/>
                <a:ea typeface="Helvetica World Bold"/>
                <a:cs typeface="Helvetica World Bold"/>
                <a:sym typeface="Helvetica World Bold"/>
              </a:rPr>
              <a:t>редств</a:t>
            </a:r>
            <a:r>
              <a:rPr lang="en-US" sz="1100" spc="53" dirty="0">
                <a:solidFill>
                  <a:srgbClr val="2E75B6"/>
                </a:solidFill>
                <a:latin typeface="Franklin Gothic Demi" panose="020B0703020102020204" pitchFamily="34" charset="0"/>
                <a:ea typeface="Helvetica World Bold"/>
                <a:cs typeface="Helvetica World Bold"/>
                <a:sym typeface="Helvetica World Bold"/>
              </a:rPr>
              <a:t> </a:t>
            </a:r>
            <a:r>
              <a:rPr lang="ru-RU" sz="1100" spc="53" dirty="0">
                <a:solidFill>
                  <a:srgbClr val="2E75B6"/>
                </a:solidFill>
                <a:latin typeface="Franklin Gothic Demi" panose="020B0703020102020204" pitchFamily="34" charset="0"/>
                <a:ea typeface="Helvetica World Bold"/>
                <a:cs typeface="Helvetica World Bold"/>
                <a:sym typeface="Helvetica World Bold"/>
              </a:rPr>
              <a:t>ОМС</a:t>
            </a:r>
            <a:endParaRPr lang="en-US" sz="1100" spc="53" dirty="0">
              <a:solidFill>
                <a:srgbClr val="2E75B6"/>
              </a:solidFill>
              <a:latin typeface="Franklin Gothic Demi" panose="020B0703020102020204" pitchFamily="34" charset="0"/>
              <a:ea typeface="Helvetica World Bold"/>
              <a:cs typeface="Helvetica World Bold"/>
              <a:sym typeface="Helvetica World Bold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64082980"/>
              </p:ext>
            </p:extLst>
          </p:nvPr>
        </p:nvGraphicFramePr>
        <p:xfrm>
          <a:off x="580985" y="1625970"/>
          <a:ext cx="4739006" cy="347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69776" y="2348144"/>
            <a:ext cx="46958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Оплата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труда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медицински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х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работник</a:t>
            </a:r>
            <a:r>
              <a:rPr lang="ru-RU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ов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,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не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имеющи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х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сертификата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и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/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или аккредитации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специалиста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по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занимаемой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должности</a:t>
            </a:r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  <a:ea typeface="Public Sans"/>
              <a:cs typeface="Public Sans"/>
              <a:sym typeface="Public Sans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Оплата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обучения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немедицинских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работников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,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трудовые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обязанности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которых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не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связаны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с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медицинской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деятельностью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Отсутствие 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локальных нормативных актов, определяющих порядок распределения затрат, необходимых для обеспечения деятельности медицинской организации по источникам их финансирования, влекущее за собой отвлечение средств от обеспечения застрахованных лиц качественной медицинской </a:t>
            </a:r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помощью</a:t>
            </a: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Допущение истечения срока годности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лекарственных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препаратов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с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последующей оплатой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услуг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по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их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1050" dirty="0" err="1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Public Sans"/>
                <a:cs typeface="Public Sans"/>
                <a:sym typeface="Public Sans"/>
              </a:rPr>
              <a:t>утилизации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C6F7BC0-DECA-B816-793F-52A9A1B09C26}"/>
              </a:ext>
            </a:extLst>
          </p:cNvPr>
          <p:cNvGrpSpPr/>
          <p:nvPr/>
        </p:nvGrpSpPr>
        <p:grpSpPr>
          <a:xfrm>
            <a:off x="4421910" y="6505586"/>
            <a:ext cx="2658613" cy="486473"/>
            <a:chOff x="3485745" y="6104798"/>
            <a:chExt cx="4621131" cy="636480"/>
          </a:xfrm>
        </p:grpSpPr>
        <p:sp>
          <p:nvSpPr>
            <p:cNvPr id="36" name="Прямоугольник: скругленные углы 33">
              <a:extLst>
                <a:ext uri="{FF2B5EF4-FFF2-40B4-BE49-F238E27FC236}">
                  <a16:creationId xmlns:a16="http://schemas.microsoft.com/office/drawing/2014/main" id="{E22F8DA5-CC8D-341C-1A83-3C96DD5C936C}"/>
                </a:ext>
              </a:extLst>
            </p:cNvPr>
            <p:cNvSpPr/>
            <p:nvPr/>
          </p:nvSpPr>
          <p:spPr>
            <a:xfrm>
              <a:off x="3485745" y="6104798"/>
              <a:ext cx="4621131" cy="6364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350">
                <a:latin typeface="Franklin Gothic Demi" panose="020B0703020102020204" pitchFamily="34" charset="0"/>
              </a:endParaRPr>
            </a:p>
          </p:txBody>
        </p:sp>
        <p:sp>
          <p:nvSpPr>
            <p:cNvPr id="39" name="Прямоугольник: скругленные углы 10">
              <a:extLst>
                <a:ext uri="{FF2B5EF4-FFF2-40B4-BE49-F238E27FC236}">
                  <a16:creationId xmlns:a16="http://schemas.microsoft.com/office/drawing/2014/main" id="{59C4E363-B542-BBE9-4242-094E073DCF74}"/>
                </a:ext>
              </a:extLst>
            </p:cNvPr>
            <p:cNvSpPr txBox="1"/>
            <p:nvPr/>
          </p:nvSpPr>
          <p:spPr>
            <a:xfrm>
              <a:off x="3547885" y="6135868"/>
              <a:ext cx="4558991" cy="57434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18" tIns="25718" rIns="25718" bIns="25718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75" dirty="0">
                  <a:latin typeface="Franklin Gothic Demi" panose="020B0703020102020204" pitchFamily="34" charset="0"/>
                </a:rPr>
                <a:t>привлечение на систематической основе сотрудников ТФОМС КБР к контрольно-ревизионной работе ФОМС, участие в осуществлении проверок территориальных фондов и МО субъектов РФ</a:t>
              </a:r>
            </a:p>
          </p:txBody>
        </p:sp>
      </p:grpSp>
      <p:sp>
        <p:nvSpPr>
          <p:cNvPr id="40" name="Выноска: стрелка вправо 47">
            <a:extLst>
              <a:ext uri="{FF2B5EF4-FFF2-40B4-BE49-F238E27FC236}">
                <a16:creationId xmlns:a16="http://schemas.microsoft.com/office/drawing/2014/main" id="{1CD866C5-B822-56B6-68C1-ED341E1D6C6B}"/>
              </a:ext>
            </a:extLst>
          </p:cNvPr>
          <p:cNvSpPr/>
          <p:nvPr/>
        </p:nvSpPr>
        <p:spPr>
          <a:xfrm>
            <a:off x="1304471" y="5330767"/>
            <a:ext cx="3035505" cy="1743670"/>
          </a:xfrm>
          <a:prstGeom prst="rightArrowCallout">
            <a:avLst>
              <a:gd name="adj1" fmla="val 13910"/>
              <a:gd name="adj2" fmla="val 19719"/>
              <a:gd name="adj3" fmla="val 32130"/>
              <a:gd name="adj4" fmla="val 639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Профилактические мероприятия, направленные на предупреждение и недопущение МО нарушений в части использования средств ОМС	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C6F7BC0-DECA-B816-793F-52A9A1B09C26}"/>
              </a:ext>
            </a:extLst>
          </p:cNvPr>
          <p:cNvGrpSpPr/>
          <p:nvPr/>
        </p:nvGrpSpPr>
        <p:grpSpPr>
          <a:xfrm>
            <a:off x="4421909" y="5993946"/>
            <a:ext cx="2658613" cy="486473"/>
            <a:chOff x="3485745" y="6104798"/>
            <a:chExt cx="4621131" cy="636480"/>
          </a:xfrm>
        </p:grpSpPr>
        <p:sp>
          <p:nvSpPr>
            <p:cNvPr id="42" name="Прямоугольник: скругленные углы 33">
              <a:extLst>
                <a:ext uri="{FF2B5EF4-FFF2-40B4-BE49-F238E27FC236}">
                  <a16:creationId xmlns:a16="http://schemas.microsoft.com/office/drawing/2014/main" id="{E22F8DA5-CC8D-341C-1A83-3C96DD5C936C}"/>
                </a:ext>
              </a:extLst>
            </p:cNvPr>
            <p:cNvSpPr/>
            <p:nvPr/>
          </p:nvSpPr>
          <p:spPr>
            <a:xfrm>
              <a:off x="3485745" y="6104798"/>
              <a:ext cx="4621131" cy="6364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350">
                <a:latin typeface="Franklin Gothic Demi" panose="020B0703020102020204" pitchFamily="34" charset="0"/>
              </a:endParaRPr>
            </a:p>
          </p:txBody>
        </p:sp>
        <p:sp>
          <p:nvSpPr>
            <p:cNvPr id="43" name="Прямоугольник: скругленные углы 10">
              <a:extLst>
                <a:ext uri="{FF2B5EF4-FFF2-40B4-BE49-F238E27FC236}">
                  <a16:creationId xmlns:a16="http://schemas.microsoft.com/office/drawing/2014/main" id="{59C4E363-B542-BBE9-4242-094E073DCF74}"/>
                </a:ext>
              </a:extLst>
            </p:cNvPr>
            <p:cNvSpPr txBox="1"/>
            <p:nvPr/>
          </p:nvSpPr>
          <p:spPr>
            <a:xfrm>
              <a:off x="3547885" y="6135868"/>
              <a:ext cx="4558991" cy="57434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18" tIns="25718" rIns="25718" bIns="25718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75" dirty="0">
                  <a:latin typeface="Franklin Gothic Demi" panose="020B0703020102020204" pitchFamily="34" charset="0"/>
                </a:rPr>
                <a:t>взаимодействие с Министерством здравоохранения РФ и ФОМС в целях единого и корректного подхода к </a:t>
              </a:r>
              <a:r>
                <a:rPr lang="ru-RU" sz="675" dirty="0" err="1">
                  <a:latin typeface="Franklin Gothic Demi" panose="020B0703020102020204" pitchFamily="34" charset="0"/>
                </a:rPr>
                <a:t>трактованию</a:t>
              </a:r>
              <a:r>
                <a:rPr lang="ru-RU" sz="675" dirty="0">
                  <a:latin typeface="Franklin Gothic Demi" panose="020B0703020102020204" pitchFamily="34" charset="0"/>
                </a:rPr>
                <a:t> нормативно-правовых актов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C6F7BC0-DECA-B816-793F-52A9A1B09C26}"/>
              </a:ext>
            </a:extLst>
          </p:cNvPr>
          <p:cNvGrpSpPr/>
          <p:nvPr/>
        </p:nvGrpSpPr>
        <p:grpSpPr>
          <a:xfrm>
            <a:off x="4421908" y="5484296"/>
            <a:ext cx="2658613" cy="486473"/>
            <a:chOff x="3485745" y="6104798"/>
            <a:chExt cx="4621131" cy="636480"/>
          </a:xfrm>
        </p:grpSpPr>
        <p:sp>
          <p:nvSpPr>
            <p:cNvPr id="45" name="Прямоугольник: скругленные углы 33">
              <a:extLst>
                <a:ext uri="{FF2B5EF4-FFF2-40B4-BE49-F238E27FC236}">
                  <a16:creationId xmlns:a16="http://schemas.microsoft.com/office/drawing/2014/main" id="{E22F8DA5-CC8D-341C-1A83-3C96DD5C936C}"/>
                </a:ext>
              </a:extLst>
            </p:cNvPr>
            <p:cNvSpPr/>
            <p:nvPr/>
          </p:nvSpPr>
          <p:spPr>
            <a:xfrm>
              <a:off x="3485745" y="6104798"/>
              <a:ext cx="4621131" cy="6364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350">
                <a:latin typeface="Franklin Gothic Demi" panose="020B0703020102020204" pitchFamily="34" charset="0"/>
              </a:endParaRPr>
            </a:p>
          </p:txBody>
        </p:sp>
        <p:sp>
          <p:nvSpPr>
            <p:cNvPr id="46" name="Прямоугольник: скругленные углы 10">
              <a:extLst>
                <a:ext uri="{FF2B5EF4-FFF2-40B4-BE49-F238E27FC236}">
                  <a16:creationId xmlns:a16="http://schemas.microsoft.com/office/drawing/2014/main" id="{59C4E363-B542-BBE9-4242-094E073DCF74}"/>
                </a:ext>
              </a:extLst>
            </p:cNvPr>
            <p:cNvSpPr txBox="1"/>
            <p:nvPr/>
          </p:nvSpPr>
          <p:spPr>
            <a:xfrm>
              <a:off x="3547885" y="6135868"/>
              <a:ext cx="4558991" cy="57434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18" tIns="25718" rIns="25718" bIns="25718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75" dirty="0">
                  <a:latin typeface="Franklin Gothic Demi" panose="020B0703020102020204" pitchFamily="34" charset="0"/>
                </a:rPr>
                <a:t>информирование о результатах проведенных контрольных мероприятий Министерства здравоохранения КБР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C6F7BC0-DECA-B816-793F-52A9A1B09C26}"/>
              </a:ext>
            </a:extLst>
          </p:cNvPr>
          <p:cNvGrpSpPr/>
          <p:nvPr/>
        </p:nvGrpSpPr>
        <p:grpSpPr>
          <a:xfrm>
            <a:off x="7116273" y="6505586"/>
            <a:ext cx="2658613" cy="486473"/>
            <a:chOff x="3485745" y="6104798"/>
            <a:chExt cx="4621131" cy="636480"/>
          </a:xfrm>
        </p:grpSpPr>
        <p:sp>
          <p:nvSpPr>
            <p:cNvPr id="48" name="Прямоугольник: скругленные углы 33">
              <a:extLst>
                <a:ext uri="{FF2B5EF4-FFF2-40B4-BE49-F238E27FC236}">
                  <a16:creationId xmlns:a16="http://schemas.microsoft.com/office/drawing/2014/main" id="{E22F8DA5-CC8D-341C-1A83-3C96DD5C936C}"/>
                </a:ext>
              </a:extLst>
            </p:cNvPr>
            <p:cNvSpPr/>
            <p:nvPr/>
          </p:nvSpPr>
          <p:spPr>
            <a:xfrm>
              <a:off x="3485745" y="6104798"/>
              <a:ext cx="4621131" cy="6364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350">
                <a:latin typeface="Franklin Gothic Demi" panose="020B0703020102020204" pitchFamily="34" charset="0"/>
              </a:endParaRPr>
            </a:p>
          </p:txBody>
        </p:sp>
        <p:sp>
          <p:nvSpPr>
            <p:cNvPr id="49" name="Прямоугольник: скругленные углы 10">
              <a:extLst>
                <a:ext uri="{FF2B5EF4-FFF2-40B4-BE49-F238E27FC236}">
                  <a16:creationId xmlns:a16="http://schemas.microsoft.com/office/drawing/2014/main" id="{59C4E363-B542-BBE9-4242-094E073DCF74}"/>
                </a:ext>
              </a:extLst>
            </p:cNvPr>
            <p:cNvSpPr txBox="1"/>
            <p:nvPr/>
          </p:nvSpPr>
          <p:spPr>
            <a:xfrm>
              <a:off x="3547885" y="6135868"/>
              <a:ext cx="4558991" cy="57434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18" tIns="25718" rIns="25718" bIns="25718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75" dirty="0">
                  <a:latin typeface="Franklin Gothic Demi" panose="020B0703020102020204" pitchFamily="34" charset="0"/>
                </a:rPr>
                <a:t>анализ судебной практики, систематизация решений и использование данных в правоприменительной практике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C6F7BC0-DECA-B816-793F-52A9A1B09C26}"/>
              </a:ext>
            </a:extLst>
          </p:cNvPr>
          <p:cNvGrpSpPr/>
          <p:nvPr/>
        </p:nvGrpSpPr>
        <p:grpSpPr>
          <a:xfrm>
            <a:off x="7116273" y="5995524"/>
            <a:ext cx="2658613" cy="486473"/>
            <a:chOff x="3485745" y="6104798"/>
            <a:chExt cx="4621131" cy="636480"/>
          </a:xfrm>
        </p:grpSpPr>
        <p:sp>
          <p:nvSpPr>
            <p:cNvPr id="51" name="Прямоугольник: скругленные углы 33">
              <a:extLst>
                <a:ext uri="{FF2B5EF4-FFF2-40B4-BE49-F238E27FC236}">
                  <a16:creationId xmlns:a16="http://schemas.microsoft.com/office/drawing/2014/main" id="{E22F8DA5-CC8D-341C-1A83-3C96DD5C936C}"/>
                </a:ext>
              </a:extLst>
            </p:cNvPr>
            <p:cNvSpPr/>
            <p:nvPr/>
          </p:nvSpPr>
          <p:spPr>
            <a:xfrm>
              <a:off x="3485745" y="6104798"/>
              <a:ext cx="4621131" cy="6364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350">
                <a:latin typeface="Franklin Gothic Demi" panose="020B0703020102020204" pitchFamily="34" charset="0"/>
              </a:endParaRPr>
            </a:p>
          </p:txBody>
        </p:sp>
        <p:sp>
          <p:nvSpPr>
            <p:cNvPr id="52" name="Прямоугольник: скругленные углы 10">
              <a:extLst>
                <a:ext uri="{FF2B5EF4-FFF2-40B4-BE49-F238E27FC236}">
                  <a16:creationId xmlns:a16="http://schemas.microsoft.com/office/drawing/2014/main" id="{59C4E363-B542-BBE9-4242-094E073DCF74}"/>
                </a:ext>
              </a:extLst>
            </p:cNvPr>
            <p:cNvSpPr txBox="1"/>
            <p:nvPr/>
          </p:nvSpPr>
          <p:spPr>
            <a:xfrm>
              <a:off x="3547885" y="6135868"/>
              <a:ext cx="4558991" cy="57434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18" tIns="25718" rIns="25718" bIns="25718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75" dirty="0">
                  <a:latin typeface="Franklin Gothic Demi" panose="020B0703020102020204" pitchFamily="34" charset="0"/>
                </a:rPr>
                <a:t>взаимодействие с контрольно-надзорными органами: МВД по КБР, Управлением СК по КБР, Прокуратурой КБР, Росздравнадзором по КБР, ГИТ в КБР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C6F7BC0-DECA-B816-793F-52A9A1B09C26}"/>
              </a:ext>
            </a:extLst>
          </p:cNvPr>
          <p:cNvGrpSpPr/>
          <p:nvPr/>
        </p:nvGrpSpPr>
        <p:grpSpPr>
          <a:xfrm>
            <a:off x="7116273" y="5484295"/>
            <a:ext cx="2658613" cy="486473"/>
            <a:chOff x="3485745" y="6104798"/>
            <a:chExt cx="4621131" cy="636480"/>
          </a:xfrm>
        </p:grpSpPr>
        <p:sp>
          <p:nvSpPr>
            <p:cNvPr id="54" name="Прямоугольник: скругленные углы 33">
              <a:extLst>
                <a:ext uri="{FF2B5EF4-FFF2-40B4-BE49-F238E27FC236}">
                  <a16:creationId xmlns:a16="http://schemas.microsoft.com/office/drawing/2014/main" id="{E22F8DA5-CC8D-341C-1A83-3C96DD5C936C}"/>
                </a:ext>
              </a:extLst>
            </p:cNvPr>
            <p:cNvSpPr/>
            <p:nvPr/>
          </p:nvSpPr>
          <p:spPr>
            <a:xfrm>
              <a:off x="3485745" y="6104798"/>
              <a:ext cx="4621131" cy="6364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350">
                <a:latin typeface="Franklin Gothic Demi" panose="020B0703020102020204" pitchFamily="34" charset="0"/>
              </a:endParaRPr>
            </a:p>
          </p:txBody>
        </p:sp>
        <p:sp>
          <p:nvSpPr>
            <p:cNvPr id="55" name="Прямоугольник: скругленные углы 10">
              <a:extLst>
                <a:ext uri="{FF2B5EF4-FFF2-40B4-BE49-F238E27FC236}">
                  <a16:creationId xmlns:a16="http://schemas.microsoft.com/office/drawing/2014/main" id="{59C4E363-B542-BBE9-4242-094E073DCF74}"/>
                </a:ext>
              </a:extLst>
            </p:cNvPr>
            <p:cNvSpPr txBox="1"/>
            <p:nvPr/>
          </p:nvSpPr>
          <p:spPr>
            <a:xfrm>
              <a:off x="3547885" y="6135868"/>
              <a:ext cx="4558991" cy="57434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718" tIns="25718" rIns="25718" bIns="25718" numCol="1" spcCol="1270" anchor="ctr" anchorCtr="0">
              <a:noAutofit/>
            </a:bodyPr>
            <a:lstStyle/>
            <a:p>
              <a:pPr defTabSz="3000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75" dirty="0">
                  <a:latin typeface="Franklin Gothic Demi" panose="020B0703020102020204" pitchFamily="34" charset="0"/>
                </a:rPr>
                <a:t>информирование о результатах проведенных контрольных мероприятий МО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392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596169"/>
            <a:ext cx="784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Организация оказания медицинской помощи участникам СВО (9 месяцев 2025)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63766" y="5871083"/>
          <a:ext cx="1440347" cy="40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347">
                  <a:extLst>
                    <a:ext uri="{9D8B030D-6E8A-4147-A177-3AD203B41FA5}">
                      <a16:colId xmlns:a16="http://schemas.microsoft.com/office/drawing/2014/main" val="20502145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Franklin Gothic Demi" panose="020B0703020102020204" pitchFamily="34" charset="0"/>
                        </a:rPr>
                        <a:t>Демобилизованный участник СВО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95717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812" y="2864254"/>
            <a:ext cx="1014460" cy="105974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02013" y="2445556"/>
          <a:ext cx="1927114" cy="40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114">
                  <a:extLst>
                    <a:ext uri="{9D8B030D-6E8A-4147-A177-3AD203B41FA5}">
                      <a16:colId xmlns:a16="http://schemas.microsoft.com/office/drawing/2014/main" val="380819996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Franklin Gothic Demi" panose="020B0703020102020204" pitchFamily="34" charset="0"/>
                        </a:rPr>
                        <a:t>Фонд «Защитники Отечества»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5001559"/>
                  </a:ext>
                </a:extLst>
              </a:tr>
            </a:tbl>
          </a:graphicData>
        </a:graphic>
      </p:graphicFrame>
      <p:sp>
        <p:nvSpPr>
          <p:cNvPr id="32" name="Стрелка вправо 31"/>
          <p:cNvSpPr/>
          <p:nvPr/>
        </p:nvSpPr>
        <p:spPr>
          <a:xfrm rot="18752689">
            <a:off x="2437674" y="4023840"/>
            <a:ext cx="617750" cy="33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61" y="4215504"/>
            <a:ext cx="589849" cy="1616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096" y="2886094"/>
            <a:ext cx="1126998" cy="10379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306" y="5052200"/>
            <a:ext cx="1242872" cy="1207505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481897" y="2432869"/>
          <a:ext cx="1927114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114">
                  <a:extLst>
                    <a:ext uri="{9D8B030D-6E8A-4147-A177-3AD203B41FA5}">
                      <a16:colId xmlns:a16="http://schemas.microsoft.com/office/drawing/2014/main" val="380819996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Franklin Gothic Demi" panose="020B0703020102020204" pitchFamily="34" charset="0"/>
                        </a:rPr>
                        <a:t>ТФОМС КБР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5001559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4148587" y="3289435"/>
            <a:ext cx="2576065" cy="430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Franklin Gothic Demi" panose="020B0703020102020204" pitchFamily="34" charset="0"/>
              </a:rPr>
              <a:t>Сведения об участниках СВО – </a:t>
            </a:r>
            <a:r>
              <a:rPr lang="en-US" sz="900" dirty="0" smtClean="0">
                <a:latin typeface="Franklin Gothic Demi" panose="020B0703020102020204" pitchFamily="34" charset="0"/>
              </a:rPr>
              <a:t>626</a:t>
            </a:r>
            <a:r>
              <a:rPr lang="ru-RU" sz="900" dirty="0" smtClean="0">
                <a:latin typeface="Franklin Gothic Demi" panose="020B0703020102020204" pitchFamily="34" charset="0"/>
              </a:rPr>
              <a:t> </a:t>
            </a:r>
            <a:r>
              <a:rPr lang="ru-RU" sz="900" dirty="0">
                <a:latin typeface="Franklin Gothic Demi" panose="020B0703020102020204" pitchFamily="34" charset="0"/>
              </a:rPr>
              <a:t>чел</a:t>
            </a:r>
            <a:r>
              <a:rPr lang="ru-RU" sz="1200" dirty="0">
                <a:latin typeface="Franklin Gothic Demi" panose="020B0703020102020204" pitchFamily="34" charset="0"/>
              </a:rPr>
              <a:t>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7160781" y="3948896"/>
            <a:ext cx="529628" cy="808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84233" y="3948893"/>
            <a:ext cx="1740769" cy="734624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Сведения об участниках СВО, застрахованных по ОМС и прикрепленных к МО КБР – </a:t>
            </a:r>
            <a:r>
              <a:rPr lang="en-US" sz="788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569</a:t>
            </a:r>
            <a:r>
              <a:rPr lang="ru-RU" sz="788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 (</a:t>
            </a:r>
            <a:r>
              <a:rPr lang="en-US" sz="788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9</a:t>
            </a:r>
            <a:r>
              <a:rPr lang="ru-RU" sz="788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788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чел. застрахованы за пределами КБР)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724652" y="4807230"/>
          <a:ext cx="1496297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297">
                  <a:extLst>
                    <a:ext uri="{9D8B030D-6E8A-4147-A177-3AD203B41FA5}">
                      <a16:colId xmlns:a16="http://schemas.microsoft.com/office/drawing/2014/main" val="380819996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Franklin Gothic Demi" panose="020B0703020102020204" pitchFamily="34" charset="0"/>
                        </a:rPr>
                        <a:t>МО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5001559"/>
                  </a:ext>
                </a:extLst>
              </a:tr>
            </a:tbl>
          </a:graphicData>
        </a:graphic>
      </p:graphicFrame>
      <p:sp>
        <p:nvSpPr>
          <p:cNvPr id="19" name="Стрелка влево 18"/>
          <p:cNvSpPr/>
          <p:nvPr/>
        </p:nvSpPr>
        <p:spPr>
          <a:xfrm>
            <a:off x="3400613" y="5129733"/>
            <a:ext cx="3081284" cy="5262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Количество участников СВО, получивших МП – </a:t>
            </a:r>
            <a:r>
              <a:rPr lang="ru-RU" sz="788" dirty="0" smtClean="0">
                <a:latin typeface="Franklin Gothic Demi" panose="020B0703020102020204" pitchFamily="34" charset="0"/>
              </a:rPr>
              <a:t>482 </a:t>
            </a:r>
            <a:r>
              <a:rPr lang="ru-RU" sz="788" dirty="0">
                <a:latin typeface="Franklin Gothic Demi" panose="020B0703020102020204" pitchFamily="34" charset="0"/>
              </a:rPr>
              <a:t>чел.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91864" y="5570543"/>
            <a:ext cx="1525542" cy="52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Из них прошли профилактический осмотр и диспансеризацию – </a:t>
            </a:r>
            <a:r>
              <a:rPr lang="ru-RU" sz="75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465 </a:t>
            </a:r>
            <a:r>
              <a:rPr lang="ru-RU" sz="75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чел.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4551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7177" y="595399"/>
            <a:ext cx="698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Деятельность ТФОМС КБР и СМО по защите прав застрахованных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31893" y="2167759"/>
            <a:ext cx="2121694" cy="51260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Franklin Gothic Demi" panose="020B0703020102020204" pitchFamily="34" charset="0"/>
              </a:rPr>
              <a:t>Территориальный реестр экспертов качества медицинской помощи КБР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35554" y="2728167"/>
            <a:ext cx="714375" cy="2509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85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31893" y="3074498"/>
            <a:ext cx="585788" cy="3510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ДМН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299845" y="3074498"/>
            <a:ext cx="585788" cy="3510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22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КМН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067799" y="3074498"/>
            <a:ext cx="585788" cy="3510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35</a:t>
            </a:r>
          </a:p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высшая категория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8117680" y="2979093"/>
            <a:ext cx="117872" cy="95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7" idx="2"/>
            <a:endCxn id="39" idx="0"/>
          </p:cNvCxnSpPr>
          <p:nvPr/>
        </p:nvCxnSpPr>
        <p:spPr>
          <a:xfrm>
            <a:off x="8592739" y="2979093"/>
            <a:ext cx="0" cy="95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8949927" y="2979093"/>
            <a:ext cx="117872" cy="95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6" idx="2"/>
            <a:endCxn id="37" idx="0"/>
          </p:cNvCxnSpPr>
          <p:nvPr/>
        </p:nvCxnSpPr>
        <p:spPr>
          <a:xfrm flipH="1">
            <a:off x="8592742" y="2680366"/>
            <a:ext cx="1" cy="47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889225" y="2215562"/>
            <a:ext cx="2121694" cy="51260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Franklin Gothic Demi" panose="020B0703020102020204" pitchFamily="34" charset="0"/>
              </a:rPr>
              <a:t>Численность страховых представителей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592886" y="2775970"/>
            <a:ext cx="714375" cy="2509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46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89224" y="3122301"/>
            <a:ext cx="585788" cy="3510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12</a:t>
            </a:r>
          </a:p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1-уровня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657177" y="3122301"/>
            <a:ext cx="585788" cy="3510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23</a:t>
            </a:r>
          </a:p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2-уровня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25131" y="3122301"/>
            <a:ext cx="585788" cy="3510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11</a:t>
            </a:r>
          </a:p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3-уровня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1475012" y="3026896"/>
            <a:ext cx="117872" cy="95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4" idx="2"/>
            <a:endCxn id="56" idx="0"/>
          </p:cNvCxnSpPr>
          <p:nvPr/>
        </p:nvCxnSpPr>
        <p:spPr>
          <a:xfrm>
            <a:off x="1950071" y="3026896"/>
            <a:ext cx="0" cy="95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307258" y="3026896"/>
            <a:ext cx="117872" cy="95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53" idx="2"/>
            <a:endCxn id="54" idx="0"/>
          </p:cNvCxnSpPr>
          <p:nvPr/>
        </p:nvCxnSpPr>
        <p:spPr>
          <a:xfrm flipH="1">
            <a:off x="1950073" y="2728169"/>
            <a:ext cx="1" cy="47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4082328" y="2167757"/>
            <a:ext cx="2602718" cy="7035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25" dirty="0">
                <a:latin typeface="Franklin Gothic Demi" panose="020B0703020102020204" pitchFamily="34" charset="0"/>
              </a:rPr>
              <a:t>Численность застрахованных лиц, индивидуально проинформированных о возможности прохождения </a:t>
            </a:r>
            <a:r>
              <a:rPr lang="ru-RU" sz="825" dirty="0" err="1">
                <a:latin typeface="Franklin Gothic Demi" panose="020B0703020102020204" pitchFamily="34" charset="0"/>
              </a:rPr>
              <a:t>профмероприятий</a:t>
            </a:r>
            <a:endParaRPr lang="ru-RU" sz="825" dirty="0">
              <a:latin typeface="Franklin Gothic Demi" panose="020B0703020102020204" pitchFamily="34" charset="0"/>
            </a:endParaRPr>
          </a:p>
          <a:p>
            <a:pPr algn="ctr"/>
            <a:r>
              <a:rPr lang="ru-RU" sz="825" dirty="0">
                <a:latin typeface="Franklin Gothic Demi" panose="020B0703020102020204" pitchFamily="34" charset="0"/>
              </a:rPr>
              <a:t>(посредством тел. связи, </a:t>
            </a:r>
            <a:r>
              <a:rPr lang="en-US" sz="825" dirty="0" err="1">
                <a:latin typeface="Franklin Gothic Demi" panose="020B0703020102020204" pitchFamily="34" charset="0"/>
              </a:rPr>
              <a:t>sms</a:t>
            </a:r>
            <a:r>
              <a:rPr lang="en-US" sz="825" dirty="0">
                <a:latin typeface="Franklin Gothic Demi" panose="020B0703020102020204" pitchFamily="34" charset="0"/>
              </a:rPr>
              <a:t>-</a:t>
            </a:r>
            <a:r>
              <a:rPr lang="ru-RU" sz="825" dirty="0">
                <a:latin typeface="Franklin Gothic Demi" panose="020B0703020102020204" pitchFamily="34" charset="0"/>
              </a:rPr>
              <a:t>сообщений, </a:t>
            </a:r>
          </a:p>
          <a:p>
            <a:pPr algn="ctr"/>
            <a:r>
              <a:rPr lang="ru-RU" sz="825" dirty="0">
                <a:latin typeface="Franklin Gothic Demi" panose="020B0703020102020204" pitchFamily="34" charset="0"/>
              </a:rPr>
              <a:t>эл. почты</a:t>
            </a:r>
            <a:r>
              <a:rPr lang="en-US" sz="825" dirty="0">
                <a:latin typeface="Franklin Gothic Demi" panose="020B0703020102020204" pitchFamily="34" charset="0"/>
              </a:rPr>
              <a:t>, </a:t>
            </a:r>
            <a:r>
              <a:rPr lang="ru-RU" sz="825" dirty="0">
                <a:latin typeface="Franklin Gothic Demi" panose="020B0703020102020204" pitchFamily="34" charset="0"/>
              </a:rPr>
              <a:t>почтовой рассылки)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206164" y="3067118"/>
            <a:ext cx="706870" cy="3510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556 155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742073" y="3081438"/>
            <a:ext cx="764381" cy="3510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533 035</a:t>
            </a:r>
            <a:endParaRPr lang="ru-RU" sz="675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4801188" y="2873509"/>
            <a:ext cx="209161" cy="169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655070" y="2872385"/>
            <a:ext cx="178594" cy="194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473044" y="2916601"/>
            <a:ext cx="4090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2024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83660" y="2916601"/>
            <a:ext cx="43313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2025 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134722" y="3500950"/>
            <a:ext cx="2121694" cy="5765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Franklin Gothic Demi" panose="020B0703020102020204" pitchFamily="34" charset="0"/>
              </a:rPr>
              <a:t>Контрольно-экспертные мероприятия - как одна из основных задач обеспечения прав застрахованных</a:t>
            </a:r>
          </a:p>
        </p:txBody>
      </p:sp>
      <p:sp>
        <p:nvSpPr>
          <p:cNvPr id="286" name="Скругленный прямоугольник 285"/>
          <p:cNvSpPr/>
          <p:nvPr/>
        </p:nvSpPr>
        <p:spPr>
          <a:xfrm>
            <a:off x="2329781" y="4280991"/>
            <a:ext cx="852667" cy="401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Franklin Gothic Demi" panose="020B0703020102020204" pitchFamily="34" charset="0"/>
              </a:rPr>
              <a:t>2024</a:t>
            </a:r>
          </a:p>
        </p:txBody>
      </p:sp>
      <p:sp>
        <p:nvSpPr>
          <p:cNvPr id="288" name="Скругленный прямоугольник 287"/>
          <p:cNvSpPr/>
          <p:nvPr/>
        </p:nvSpPr>
        <p:spPr>
          <a:xfrm>
            <a:off x="1066114" y="4855085"/>
            <a:ext cx="852667" cy="41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Demi" panose="020B0703020102020204" pitchFamily="34" charset="0"/>
              </a:rPr>
              <a:t>СМО</a:t>
            </a:r>
            <a:endParaRPr lang="ru-RU" sz="1350" dirty="0">
              <a:latin typeface="Franklin Gothic Demi" panose="020B0703020102020204" pitchFamily="34" charset="0"/>
            </a:endParaRPr>
          </a:p>
        </p:txBody>
      </p:sp>
      <p:sp>
        <p:nvSpPr>
          <p:cNvPr id="292" name="Блок-схема: магнитный диск 291"/>
          <p:cNvSpPr/>
          <p:nvPr/>
        </p:nvSpPr>
        <p:spPr>
          <a:xfrm>
            <a:off x="1525612" y="5414043"/>
            <a:ext cx="497300" cy="443006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4" name="Блок-схема: магнитный диск 293"/>
          <p:cNvSpPr/>
          <p:nvPr/>
        </p:nvSpPr>
        <p:spPr>
          <a:xfrm>
            <a:off x="903098" y="5414043"/>
            <a:ext cx="500051" cy="435268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5" name="TextBox 294"/>
          <p:cNvSpPr txBox="1"/>
          <p:nvPr/>
        </p:nvSpPr>
        <p:spPr>
          <a:xfrm>
            <a:off x="959638" y="5369395"/>
            <a:ext cx="470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МЭЭ</a:t>
            </a:r>
            <a:endParaRPr lang="ru-RU" sz="13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1525612" y="5376109"/>
            <a:ext cx="5549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ЭКМП</a:t>
            </a:r>
            <a:endParaRPr lang="ru-RU" sz="13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880498" y="5559677"/>
            <a:ext cx="6174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274 174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1543245" y="5589399"/>
            <a:ext cx="5501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43 967</a:t>
            </a:r>
          </a:p>
        </p:txBody>
      </p:sp>
      <p:cxnSp>
        <p:nvCxnSpPr>
          <p:cNvPr id="302" name="Прямая со стрелкой 301"/>
          <p:cNvCxnSpPr>
            <a:stCxn id="288" idx="2"/>
          </p:cNvCxnSpPr>
          <p:nvPr/>
        </p:nvCxnSpPr>
        <p:spPr>
          <a:xfrm>
            <a:off x="1492447" y="5269461"/>
            <a:ext cx="167921" cy="14458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 стрелкой 303"/>
          <p:cNvCxnSpPr>
            <a:stCxn id="288" idx="2"/>
          </p:cNvCxnSpPr>
          <p:nvPr/>
        </p:nvCxnSpPr>
        <p:spPr>
          <a:xfrm flipH="1">
            <a:off x="1303259" y="5269461"/>
            <a:ext cx="189186" cy="14458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/>
          <p:cNvSpPr txBox="1"/>
          <p:nvPr/>
        </p:nvSpPr>
        <p:spPr>
          <a:xfrm>
            <a:off x="2990978" y="5471177"/>
            <a:ext cx="540404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8" dirty="0">
                <a:solidFill>
                  <a:schemeClr val="bg1"/>
                </a:solidFill>
                <a:latin typeface="Franklin Gothic Demi" panose="020B0703020102020204" pitchFamily="34" charset="0"/>
              </a:rPr>
              <a:t>318 141</a:t>
            </a:r>
          </a:p>
        </p:txBody>
      </p:sp>
      <p:sp>
        <p:nvSpPr>
          <p:cNvPr id="308" name="Блок-схема: магнитный диск 307"/>
          <p:cNvSpPr/>
          <p:nvPr/>
        </p:nvSpPr>
        <p:spPr>
          <a:xfrm>
            <a:off x="2955991" y="5417141"/>
            <a:ext cx="647080" cy="443006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9" name="Блок-схема: магнитный диск 308"/>
          <p:cNvSpPr/>
          <p:nvPr/>
        </p:nvSpPr>
        <p:spPr>
          <a:xfrm>
            <a:off x="2227083" y="5427725"/>
            <a:ext cx="663615" cy="435268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0" name="TextBox 309"/>
          <p:cNvSpPr txBox="1"/>
          <p:nvPr/>
        </p:nvSpPr>
        <p:spPr>
          <a:xfrm>
            <a:off x="2212174" y="5383192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МЭЭ (МТР)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2921740" y="5388137"/>
            <a:ext cx="77296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ЭКМП (МТР)</a:t>
            </a:r>
            <a:endParaRPr lang="ru-RU" sz="10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2326777" y="5577887"/>
            <a:ext cx="482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7 030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3110677" y="5579416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823</a:t>
            </a:r>
          </a:p>
        </p:txBody>
      </p:sp>
      <p:sp>
        <p:nvSpPr>
          <p:cNvPr id="317" name="Скругленный прямоугольник 316"/>
          <p:cNvSpPr/>
          <p:nvPr/>
        </p:nvSpPr>
        <p:spPr>
          <a:xfrm>
            <a:off x="3185322" y="4839803"/>
            <a:ext cx="1527658" cy="41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Demi" panose="020B0703020102020204" pitchFamily="34" charset="0"/>
              </a:rPr>
              <a:t>ТФОМС КБР</a:t>
            </a:r>
            <a:endParaRPr lang="ru-RU" sz="1350" dirty="0">
              <a:latin typeface="Franklin Gothic Demi" panose="020B0703020102020204" pitchFamily="34" charset="0"/>
            </a:endParaRPr>
          </a:p>
        </p:txBody>
      </p:sp>
      <p:sp>
        <p:nvSpPr>
          <p:cNvPr id="318" name="Блок-схема: магнитный диск 317"/>
          <p:cNvSpPr/>
          <p:nvPr/>
        </p:nvSpPr>
        <p:spPr>
          <a:xfrm>
            <a:off x="4319814" y="5398761"/>
            <a:ext cx="608172" cy="458288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9" name="Блок-схема: магнитный диск 318"/>
          <p:cNvSpPr/>
          <p:nvPr/>
        </p:nvSpPr>
        <p:spPr>
          <a:xfrm>
            <a:off x="3697300" y="5398761"/>
            <a:ext cx="553801" cy="45055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0" name="TextBox 319"/>
          <p:cNvSpPr txBox="1"/>
          <p:nvPr/>
        </p:nvSpPr>
        <p:spPr>
          <a:xfrm>
            <a:off x="3681176" y="5337003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err="1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рэМЭЭ</a:t>
            </a:r>
            <a:endParaRPr lang="ru-RU" sz="13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4316396" y="5347054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err="1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рэЭКМП</a:t>
            </a:r>
            <a:endParaRPr lang="ru-RU" sz="13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3747828" y="5561902"/>
            <a:ext cx="482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3 523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4460952" y="5565229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918</a:t>
            </a:r>
          </a:p>
        </p:txBody>
      </p:sp>
      <p:cxnSp>
        <p:nvCxnSpPr>
          <p:cNvPr id="324" name="Прямая со стрелкой 323"/>
          <p:cNvCxnSpPr>
            <a:stCxn id="317" idx="2"/>
          </p:cNvCxnSpPr>
          <p:nvPr/>
        </p:nvCxnSpPr>
        <p:spPr>
          <a:xfrm>
            <a:off x="3949151" y="5254179"/>
            <a:ext cx="505416" cy="14458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Прямая со стрелкой 324"/>
          <p:cNvCxnSpPr>
            <a:stCxn id="317" idx="2"/>
          </p:cNvCxnSpPr>
          <p:nvPr/>
        </p:nvCxnSpPr>
        <p:spPr>
          <a:xfrm>
            <a:off x="3949151" y="5254179"/>
            <a:ext cx="148310" cy="14458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 стрелкой 326"/>
          <p:cNvCxnSpPr>
            <a:stCxn id="286" idx="2"/>
          </p:cNvCxnSpPr>
          <p:nvPr/>
        </p:nvCxnSpPr>
        <p:spPr>
          <a:xfrm flipH="1">
            <a:off x="1943554" y="4682907"/>
            <a:ext cx="812561" cy="17217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я со стрелкой 330"/>
          <p:cNvCxnSpPr>
            <a:stCxn id="286" idx="2"/>
          </p:cNvCxnSpPr>
          <p:nvPr/>
        </p:nvCxnSpPr>
        <p:spPr>
          <a:xfrm>
            <a:off x="2756113" y="4682907"/>
            <a:ext cx="514308" cy="12901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Скругленный прямоугольник 333"/>
          <p:cNvSpPr/>
          <p:nvPr/>
        </p:nvSpPr>
        <p:spPr>
          <a:xfrm>
            <a:off x="6811935" y="4330808"/>
            <a:ext cx="852667" cy="428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latin typeface="Franklin Gothic Demi" panose="020B0703020102020204" pitchFamily="34" charset="0"/>
              </a:rPr>
              <a:t>2025</a:t>
            </a:r>
            <a:endParaRPr lang="ru-RU" sz="1350" dirty="0">
              <a:latin typeface="Franklin Gothic Demi" panose="020B0703020102020204" pitchFamily="34" charset="0"/>
            </a:endParaRPr>
          </a:p>
        </p:txBody>
      </p:sp>
      <p:sp>
        <p:nvSpPr>
          <p:cNvPr id="335" name="Скругленный прямоугольник 334"/>
          <p:cNvSpPr/>
          <p:nvPr/>
        </p:nvSpPr>
        <p:spPr>
          <a:xfrm>
            <a:off x="5538716" y="4857807"/>
            <a:ext cx="852667" cy="41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Demi" panose="020B0703020102020204" pitchFamily="34" charset="0"/>
              </a:rPr>
              <a:t>СМО</a:t>
            </a:r>
            <a:endParaRPr lang="ru-RU" sz="1350" dirty="0">
              <a:latin typeface="Franklin Gothic Demi" panose="020B0703020102020204" pitchFamily="34" charset="0"/>
            </a:endParaRPr>
          </a:p>
        </p:txBody>
      </p:sp>
      <p:sp>
        <p:nvSpPr>
          <p:cNvPr id="336" name="Блок-схема: магнитный диск 335"/>
          <p:cNvSpPr/>
          <p:nvPr/>
        </p:nvSpPr>
        <p:spPr>
          <a:xfrm>
            <a:off x="5998215" y="5416765"/>
            <a:ext cx="497300" cy="443006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7" name="Блок-схема: магнитный диск 336"/>
          <p:cNvSpPr/>
          <p:nvPr/>
        </p:nvSpPr>
        <p:spPr>
          <a:xfrm>
            <a:off x="5375701" y="5416765"/>
            <a:ext cx="500051" cy="435268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8" name="TextBox 337"/>
          <p:cNvSpPr txBox="1"/>
          <p:nvPr/>
        </p:nvSpPr>
        <p:spPr>
          <a:xfrm>
            <a:off x="5397683" y="5359598"/>
            <a:ext cx="470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МЭЭ</a:t>
            </a:r>
            <a:endParaRPr lang="ru-RU" sz="13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5967964" y="5359598"/>
            <a:ext cx="5549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ЭКМП</a:t>
            </a:r>
            <a:endParaRPr lang="ru-RU" sz="13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5316987" y="5561902"/>
            <a:ext cx="6174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230 964</a:t>
            </a:r>
            <a:endParaRPr lang="ru-RU" sz="90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5945345" y="5561902"/>
            <a:ext cx="6174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123 251</a:t>
            </a:r>
            <a:endParaRPr lang="ru-RU" sz="90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342" name="Прямая со стрелкой 341"/>
          <p:cNvCxnSpPr>
            <a:stCxn id="335" idx="2"/>
          </p:cNvCxnSpPr>
          <p:nvPr/>
        </p:nvCxnSpPr>
        <p:spPr>
          <a:xfrm>
            <a:off x="5965049" y="5272183"/>
            <a:ext cx="167921" cy="14458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Прямая со стрелкой 342"/>
          <p:cNvCxnSpPr>
            <a:stCxn id="335" idx="2"/>
          </p:cNvCxnSpPr>
          <p:nvPr/>
        </p:nvCxnSpPr>
        <p:spPr>
          <a:xfrm flipH="1">
            <a:off x="5775862" y="5272183"/>
            <a:ext cx="189186" cy="14458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7556868" y="5438093"/>
            <a:ext cx="540404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8" dirty="0">
                <a:solidFill>
                  <a:schemeClr val="bg1"/>
                </a:solidFill>
                <a:latin typeface="Franklin Gothic Demi" panose="020B0703020102020204" pitchFamily="34" charset="0"/>
              </a:rPr>
              <a:t>318 141</a:t>
            </a:r>
          </a:p>
        </p:txBody>
      </p:sp>
      <p:sp>
        <p:nvSpPr>
          <p:cNvPr id="346" name="Блок-схема: магнитный диск 345"/>
          <p:cNvSpPr/>
          <p:nvPr/>
        </p:nvSpPr>
        <p:spPr>
          <a:xfrm>
            <a:off x="7535493" y="5409961"/>
            <a:ext cx="667028" cy="443006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7" name="Блок-схема: магнитный диск 346"/>
          <p:cNvSpPr/>
          <p:nvPr/>
        </p:nvSpPr>
        <p:spPr>
          <a:xfrm>
            <a:off x="6787600" y="5406500"/>
            <a:ext cx="692178" cy="435268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8" name="TextBox 347"/>
          <p:cNvSpPr txBox="1"/>
          <p:nvPr/>
        </p:nvSpPr>
        <p:spPr>
          <a:xfrm>
            <a:off x="6790818" y="5358259"/>
            <a:ext cx="70564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МЭЭ (МТР)</a:t>
            </a:r>
            <a:endParaRPr lang="ru-RU" sz="10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7487203" y="5366637"/>
            <a:ext cx="77296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ЭКМП (МТР)</a:t>
            </a:r>
            <a:endParaRPr lang="ru-RU" sz="10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6895036" y="5554726"/>
            <a:ext cx="482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4 785</a:t>
            </a:r>
            <a:endParaRPr lang="ru-RU" sz="90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7664602" y="5554726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799</a:t>
            </a:r>
            <a:endParaRPr lang="ru-RU" sz="90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55" name="Скругленный прямоугольник 354"/>
          <p:cNvSpPr/>
          <p:nvPr/>
        </p:nvSpPr>
        <p:spPr>
          <a:xfrm>
            <a:off x="7820731" y="4839803"/>
            <a:ext cx="1452980" cy="41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Demi" panose="020B0703020102020204" pitchFamily="34" charset="0"/>
              </a:rPr>
              <a:t>ТФОМС КБР</a:t>
            </a:r>
            <a:endParaRPr lang="ru-RU" sz="1350" dirty="0">
              <a:latin typeface="Franklin Gothic Demi" panose="020B0703020102020204" pitchFamily="34" charset="0"/>
            </a:endParaRPr>
          </a:p>
        </p:txBody>
      </p:sp>
      <p:sp>
        <p:nvSpPr>
          <p:cNvPr id="356" name="Блок-схема: магнитный диск 355"/>
          <p:cNvSpPr/>
          <p:nvPr/>
        </p:nvSpPr>
        <p:spPr>
          <a:xfrm>
            <a:off x="8880545" y="5398761"/>
            <a:ext cx="595152" cy="443006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7" name="Блок-схема: магнитный диск 356"/>
          <p:cNvSpPr/>
          <p:nvPr/>
        </p:nvSpPr>
        <p:spPr>
          <a:xfrm>
            <a:off x="8258029" y="5398761"/>
            <a:ext cx="567010" cy="435268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8" name="TextBox 357"/>
          <p:cNvSpPr txBox="1"/>
          <p:nvPr/>
        </p:nvSpPr>
        <p:spPr>
          <a:xfrm>
            <a:off x="8242812" y="532363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err="1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рэМЭЭ</a:t>
            </a:r>
            <a:endParaRPr lang="ru-RU" sz="13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8833139" y="5326704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err="1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рэЭКМП</a:t>
            </a:r>
            <a:endParaRPr lang="ru-RU" sz="13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8302826" y="5553139"/>
            <a:ext cx="482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3 443</a:t>
            </a:r>
            <a:endParaRPr lang="ru-RU" sz="90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8956557" y="5553391"/>
            <a:ext cx="482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1 002</a:t>
            </a:r>
            <a:endParaRPr lang="ru-RU" sz="90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362" name="Прямая со стрелкой 361"/>
          <p:cNvCxnSpPr>
            <a:stCxn id="355" idx="2"/>
          </p:cNvCxnSpPr>
          <p:nvPr/>
        </p:nvCxnSpPr>
        <p:spPr>
          <a:xfrm>
            <a:off x="8547224" y="5254179"/>
            <a:ext cx="468077" cy="14458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Прямая со стрелкой 362"/>
          <p:cNvCxnSpPr>
            <a:stCxn id="355" idx="2"/>
          </p:cNvCxnSpPr>
          <p:nvPr/>
        </p:nvCxnSpPr>
        <p:spPr>
          <a:xfrm>
            <a:off x="8547223" y="5254179"/>
            <a:ext cx="110971" cy="14458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Прямая со стрелкой 363"/>
          <p:cNvCxnSpPr>
            <a:stCxn id="334" idx="2"/>
          </p:cNvCxnSpPr>
          <p:nvPr/>
        </p:nvCxnSpPr>
        <p:spPr>
          <a:xfrm flipH="1">
            <a:off x="6463387" y="4759552"/>
            <a:ext cx="774880" cy="12814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Прямая со стрелкой 365"/>
          <p:cNvCxnSpPr>
            <a:stCxn id="334" idx="2"/>
          </p:cNvCxnSpPr>
          <p:nvPr/>
        </p:nvCxnSpPr>
        <p:spPr>
          <a:xfrm>
            <a:off x="7238269" y="4759552"/>
            <a:ext cx="551395" cy="9553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Прямая со стрелкой 373"/>
          <p:cNvCxnSpPr>
            <a:stCxn id="80" idx="2"/>
          </p:cNvCxnSpPr>
          <p:nvPr/>
        </p:nvCxnSpPr>
        <p:spPr>
          <a:xfrm>
            <a:off x="5195570" y="4077505"/>
            <a:ext cx="1528388" cy="25771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Прямая со стрелкой 377"/>
          <p:cNvCxnSpPr>
            <a:stCxn id="80" idx="2"/>
          </p:cNvCxnSpPr>
          <p:nvPr/>
        </p:nvCxnSpPr>
        <p:spPr>
          <a:xfrm flipH="1">
            <a:off x="3270423" y="4077503"/>
            <a:ext cx="1925149" cy="20348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Прямая со стрелкой 385"/>
          <p:cNvCxnSpPr>
            <a:stCxn id="317" idx="2"/>
          </p:cNvCxnSpPr>
          <p:nvPr/>
        </p:nvCxnSpPr>
        <p:spPr>
          <a:xfrm flipH="1">
            <a:off x="3451156" y="5254179"/>
            <a:ext cx="497997" cy="15334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Прямая со стрелкой 387"/>
          <p:cNvCxnSpPr>
            <a:stCxn id="317" idx="2"/>
          </p:cNvCxnSpPr>
          <p:nvPr/>
        </p:nvCxnSpPr>
        <p:spPr>
          <a:xfrm flipH="1">
            <a:off x="2763435" y="5254179"/>
            <a:ext cx="1185716" cy="1598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Прямая со стрелкой 391"/>
          <p:cNvCxnSpPr>
            <a:stCxn id="355" idx="2"/>
          </p:cNvCxnSpPr>
          <p:nvPr/>
        </p:nvCxnSpPr>
        <p:spPr>
          <a:xfrm flipH="1">
            <a:off x="8097272" y="5254181"/>
            <a:ext cx="449950" cy="12050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Прямая со стрелкой 393"/>
          <p:cNvCxnSpPr>
            <a:stCxn id="355" idx="2"/>
          </p:cNvCxnSpPr>
          <p:nvPr/>
        </p:nvCxnSpPr>
        <p:spPr>
          <a:xfrm flipH="1">
            <a:off x="7501964" y="5254181"/>
            <a:ext cx="1045259" cy="120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595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596482"/>
            <a:ext cx="698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Деятельность ТФОМС КБР и СМО по защите прав застрахованных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3776486" y="2192401"/>
            <a:ext cx="3095237" cy="6529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Franklin Gothic Demi" panose="020B0703020102020204" pitchFamily="34" charset="0"/>
              </a:rPr>
              <a:t>Обращения застрахованных лиц на Горячую линию Контакт-Центра ТФОМС КБР и СМО</a:t>
            </a:r>
          </a:p>
        </p:txBody>
      </p:sp>
      <p:sp>
        <p:nvSpPr>
          <p:cNvPr id="143" name="Блок-схема: магнитный диск 142"/>
          <p:cNvSpPr/>
          <p:nvPr/>
        </p:nvSpPr>
        <p:spPr>
          <a:xfrm>
            <a:off x="4158595" y="3585957"/>
            <a:ext cx="916344" cy="686801"/>
          </a:xfrm>
          <a:prstGeom prst="flowChartMagneticDisk">
            <a:avLst/>
          </a:prstGeom>
          <a:solidFill>
            <a:srgbClr val="3E89C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45" name="Блок-схема: магнитный диск 144"/>
          <p:cNvSpPr/>
          <p:nvPr/>
        </p:nvSpPr>
        <p:spPr>
          <a:xfrm>
            <a:off x="3271952" y="3032100"/>
            <a:ext cx="817418" cy="510704"/>
          </a:xfrm>
          <a:prstGeom prst="flowChartMagneticDisk">
            <a:avLst/>
          </a:prstGeom>
          <a:solidFill>
            <a:srgbClr val="3E89C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46" name="TextBox 145"/>
          <p:cNvSpPr txBox="1"/>
          <p:nvPr/>
        </p:nvSpPr>
        <p:spPr>
          <a:xfrm>
            <a:off x="3467309" y="3242510"/>
            <a:ext cx="518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2024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467309" y="3015172"/>
            <a:ext cx="518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Franklin Gothic Demi" panose="020B0703020102020204" pitchFamily="34" charset="0"/>
              </a:rPr>
              <a:t>7 805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170248" y="3852981"/>
            <a:ext cx="89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Содействие в организации оказания МП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448616" y="3603134"/>
            <a:ext cx="518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Franklin Gothic Demi" panose="020B0703020102020204" pitchFamily="34" charset="0"/>
              </a:rPr>
              <a:t>792</a:t>
            </a:r>
          </a:p>
        </p:txBody>
      </p:sp>
      <p:cxnSp>
        <p:nvCxnSpPr>
          <p:cNvPr id="184" name="Прямая со стрелкой 183"/>
          <p:cNvCxnSpPr/>
          <p:nvPr/>
        </p:nvCxnSpPr>
        <p:spPr>
          <a:xfrm>
            <a:off x="3631200" y="3545222"/>
            <a:ext cx="181" cy="101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4089370" y="3484618"/>
            <a:ext cx="150146" cy="109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 flipH="1">
            <a:off x="3046289" y="3455758"/>
            <a:ext cx="193940" cy="916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Скругленный прямоугольник 101"/>
          <p:cNvSpPr/>
          <p:nvPr/>
        </p:nvSpPr>
        <p:spPr>
          <a:xfrm>
            <a:off x="4291856" y="4463458"/>
            <a:ext cx="2121694" cy="10234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latin typeface="Franklin Gothic Demi" panose="020B0703020102020204" pitchFamily="34" charset="0"/>
              </a:rPr>
              <a:t>Письменные обращения по поводу нарушения прав и законных интересов граждан (разрешены в досудебном порядке)</a:t>
            </a:r>
          </a:p>
        </p:txBody>
      </p:sp>
      <p:sp>
        <p:nvSpPr>
          <p:cNvPr id="103" name="Блок-схема: магнитный диск 102"/>
          <p:cNvSpPr/>
          <p:nvPr/>
        </p:nvSpPr>
        <p:spPr>
          <a:xfrm>
            <a:off x="4593875" y="5774484"/>
            <a:ext cx="698758" cy="431779"/>
          </a:xfrm>
          <a:prstGeom prst="flowChartMagneticDisk">
            <a:avLst/>
          </a:prstGeom>
          <a:solidFill>
            <a:srgbClr val="3E89C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4" name="TextBox 103"/>
          <p:cNvSpPr txBox="1"/>
          <p:nvPr/>
        </p:nvSpPr>
        <p:spPr>
          <a:xfrm>
            <a:off x="4756697" y="5743939"/>
            <a:ext cx="4090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2024</a:t>
            </a:r>
          </a:p>
        </p:txBody>
      </p:sp>
      <p:sp>
        <p:nvSpPr>
          <p:cNvPr id="105" name="Блок-схема: магнитный диск 104"/>
          <p:cNvSpPr/>
          <p:nvPr/>
        </p:nvSpPr>
        <p:spPr>
          <a:xfrm>
            <a:off x="5542529" y="5767529"/>
            <a:ext cx="698758" cy="431779"/>
          </a:xfrm>
          <a:prstGeom prst="flowChartMagneticDisk">
            <a:avLst/>
          </a:prstGeom>
          <a:solidFill>
            <a:srgbClr val="3E89C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6" name="TextBox 105"/>
          <p:cNvSpPr txBox="1"/>
          <p:nvPr/>
        </p:nvSpPr>
        <p:spPr>
          <a:xfrm>
            <a:off x="5700100" y="5732236"/>
            <a:ext cx="4090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202</a:t>
            </a:r>
            <a:r>
              <a:rPr lang="en-US" sz="75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5</a:t>
            </a:r>
            <a:endParaRPr lang="ru-RU" sz="75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751203" y="5935143"/>
            <a:ext cx="44097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28</a:t>
            </a:r>
            <a:endParaRPr lang="ru-RU" sz="788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89325" y="5954738"/>
            <a:ext cx="44097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8" dirty="0">
                <a:solidFill>
                  <a:schemeClr val="bg1"/>
                </a:solidFill>
                <a:latin typeface="Franklin Gothic Demi" panose="020B0703020102020204" pitchFamily="34" charset="0"/>
              </a:rPr>
              <a:t>17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578032" y="6199305"/>
            <a:ext cx="17372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Жалобы разрешены в досудебном порядке</a:t>
            </a:r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5682310" y="5526646"/>
            <a:ext cx="158117" cy="235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H="1">
            <a:off x="4999762" y="5526648"/>
            <a:ext cx="148231" cy="230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Блок-схема: магнитный диск 130"/>
          <p:cNvSpPr/>
          <p:nvPr/>
        </p:nvSpPr>
        <p:spPr>
          <a:xfrm>
            <a:off x="3173026" y="3667919"/>
            <a:ext cx="916344" cy="686801"/>
          </a:xfrm>
          <a:prstGeom prst="flowChartMagneticDisk">
            <a:avLst/>
          </a:prstGeom>
          <a:solidFill>
            <a:srgbClr val="3E89C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32" name="Блок-схема: магнитный диск 131"/>
          <p:cNvSpPr/>
          <p:nvPr/>
        </p:nvSpPr>
        <p:spPr>
          <a:xfrm>
            <a:off x="2172731" y="3561413"/>
            <a:ext cx="916344" cy="686801"/>
          </a:xfrm>
          <a:prstGeom prst="flowChartMagneticDisk">
            <a:avLst/>
          </a:prstGeom>
          <a:solidFill>
            <a:srgbClr val="3E89C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63" name="TextBox 162"/>
          <p:cNvSpPr txBox="1"/>
          <p:nvPr/>
        </p:nvSpPr>
        <p:spPr>
          <a:xfrm>
            <a:off x="3076927" y="3919201"/>
            <a:ext cx="110798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О выборе и </a:t>
            </a:r>
          </a:p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организации </a:t>
            </a:r>
          </a:p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работы МО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107759" y="3825638"/>
            <a:ext cx="1022033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О выборе СМО, </a:t>
            </a:r>
            <a:endParaRPr lang="en-US" sz="675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переоформлении полиса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441785" y="3561411"/>
            <a:ext cx="518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Franklin Gothic Demi" panose="020B0703020102020204" pitchFamily="34" charset="0"/>
              </a:rPr>
              <a:t>4 170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3421214" y="3657733"/>
            <a:ext cx="518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Franklin Gothic Demi" panose="020B0703020102020204" pitchFamily="34" charset="0"/>
              </a:rPr>
              <a:t>1 063</a:t>
            </a:r>
          </a:p>
        </p:txBody>
      </p:sp>
      <p:sp>
        <p:nvSpPr>
          <p:cNvPr id="134" name="Блок-схема: магнитный диск 133"/>
          <p:cNvSpPr/>
          <p:nvPr/>
        </p:nvSpPr>
        <p:spPr>
          <a:xfrm>
            <a:off x="7399119" y="3619199"/>
            <a:ext cx="916344" cy="686801"/>
          </a:xfrm>
          <a:prstGeom prst="flowChartMagneticDisk">
            <a:avLst/>
          </a:prstGeom>
          <a:solidFill>
            <a:srgbClr val="3E89C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35" name="Блок-схема: магнитный диск 134"/>
          <p:cNvSpPr/>
          <p:nvPr/>
        </p:nvSpPr>
        <p:spPr>
          <a:xfrm>
            <a:off x="6512475" y="3065342"/>
            <a:ext cx="817418" cy="510704"/>
          </a:xfrm>
          <a:prstGeom prst="flowChartMagneticDisk">
            <a:avLst/>
          </a:prstGeom>
          <a:solidFill>
            <a:srgbClr val="3E89C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37" name="TextBox 136"/>
          <p:cNvSpPr txBox="1"/>
          <p:nvPr/>
        </p:nvSpPr>
        <p:spPr>
          <a:xfrm>
            <a:off x="6707832" y="3266177"/>
            <a:ext cx="511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2025</a:t>
            </a:r>
            <a:endParaRPr lang="ru-RU" sz="90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696389" y="3038326"/>
            <a:ext cx="518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7 521</a:t>
            </a:r>
            <a:endParaRPr lang="ru-RU" sz="9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410772" y="3886223"/>
            <a:ext cx="89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Содействие в организации оказания МП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678585" y="3595626"/>
            <a:ext cx="518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818</a:t>
            </a:r>
            <a:endParaRPr lang="ru-RU" sz="9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44" name="Прямая со стрелкой 143"/>
          <p:cNvCxnSpPr/>
          <p:nvPr/>
        </p:nvCxnSpPr>
        <p:spPr>
          <a:xfrm>
            <a:off x="6871723" y="3578464"/>
            <a:ext cx="181" cy="101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>
            <a:off x="7329894" y="3517860"/>
            <a:ext cx="150146" cy="109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H="1">
            <a:off x="6286812" y="3488999"/>
            <a:ext cx="193940" cy="916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Блок-схема: магнитный диск 148"/>
          <p:cNvSpPr/>
          <p:nvPr/>
        </p:nvSpPr>
        <p:spPr>
          <a:xfrm>
            <a:off x="6413549" y="3701161"/>
            <a:ext cx="916344" cy="686801"/>
          </a:xfrm>
          <a:prstGeom prst="flowChartMagneticDisk">
            <a:avLst/>
          </a:prstGeom>
          <a:solidFill>
            <a:srgbClr val="3E89C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50" name="Блок-схема: магнитный диск 149"/>
          <p:cNvSpPr/>
          <p:nvPr/>
        </p:nvSpPr>
        <p:spPr>
          <a:xfrm>
            <a:off x="5413255" y="3594655"/>
            <a:ext cx="916344" cy="686801"/>
          </a:xfrm>
          <a:prstGeom prst="flowChartMagneticDisk">
            <a:avLst/>
          </a:prstGeom>
          <a:solidFill>
            <a:srgbClr val="3E89CE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52" name="TextBox 151"/>
          <p:cNvSpPr txBox="1"/>
          <p:nvPr/>
        </p:nvSpPr>
        <p:spPr>
          <a:xfrm>
            <a:off x="6317451" y="3952443"/>
            <a:ext cx="110798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О выборе и </a:t>
            </a:r>
          </a:p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организации </a:t>
            </a:r>
          </a:p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работы МО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348282" y="3858880"/>
            <a:ext cx="1022033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О выборе СМО, </a:t>
            </a:r>
            <a:endParaRPr lang="en-US" sz="675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ru-RU" sz="675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переоформлении полиса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625568" y="3613381"/>
            <a:ext cx="518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Franklin Gothic Demi" panose="020B0703020102020204" pitchFamily="34" charset="0"/>
              </a:rPr>
              <a:t>2 </a:t>
            </a:r>
            <a:r>
              <a:rPr lang="en-US" sz="9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710</a:t>
            </a:r>
            <a:endParaRPr lang="ru-RU" sz="9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643658" y="3698525"/>
            <a:ext cx="518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1 255</a:t>
            </a:r>
            <a:endParaRPr lang="ru-RU" sz="9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986203" y="2845391"/>
            <a:ext cx="591829" cy="18671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92178" y="2845393"/>
            <a:ext cx="389599" cy="21995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5148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4029672" y="2897318"/>
            <a:ext cx="2428875" cy="247888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/>
          <p:cNvSpPr txBox="1"/>
          <p:nvPr/>
        </p:nvSpPr>
        <p:spPr>
          <a:xfrm>
            <a:off x="4167189" y="3967290"/>
            <a:ext cx="2153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Franklin Gothic Demi" panose="020B0703020102020204" pitchFamily="34" charset="0"/>
              </a:rPr>
              <a:t>Информационный ресурс ТФОМС КБР для обмена данными между участниками системы ОМС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987" y="473371"/>
            <a:ext cx="803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Программный комплекс для информационного сопровождения застрахованных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6844" y="2424227"/>
            <a:ext cx="1950244" cy="831936"/>
          </a:xfrm>
          <a:prstGeom prst="rect">
            <a:avLst/>
          </a:prstGeom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Franklin Gothic Demi" panose="020B0703020102020204" pitchFamily="34" charset="0"/>
              </a:rPr>
              <a:t>ведется индивидуальная история страховых случаев застрахованного лица с онкологическим заболеванием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16844" y="3720787"/>
            <a:ext cx="1950244" cy="831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Franklin Gothic Demi" panose="020B0703020102020204" pitchFamily="34" charset="0"/>
              </a:rPr>
              <a:t>сведения о лицах направленных на госпитализацию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6843" y="5017249"/>
            <a:ext cx="1950244" cy="831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Franklin Gothic Demi" panose="020B0703020102020204" pitchFamily="34" charset="0"/>
              </a:rPr>
              <a:t>сведения о проведенных телемедицинских консультациях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96113" y="2324758"/>
            <a:ext cx="1950244" cy="831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Franklin Gothic Demi" panose="020B0703020102020204" pitchFamily="34" charset="0"/>
              </a:rPr>
              <a:t>сведения о лицах, включенных в списки для проведения профилактических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96113" y="3581818"/>
            <a:ext cx="1950244" cy="831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Franklin Gothic Demi" panose="020B0703020102020204" pitchFamily="34" charset="0"/>
              </a:rPr>
              <a:t>сведения о лицах, включенных в  группы диспансерного наблюдения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96113" y="5017249"/>
            <a:ext cx="1950244" cy="831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Franklin Gothic Demi" panose="020B0703020102020204" pitchFamily="34" charset="0"/>
              </a:rPr>
              <a:t>сведения по информированию о прохождении профилактических мероприятий и диспансерного наблюдения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828870">
            <a:off x="3512643" y="5206731"/>
            <a:ext cx="371475" cy="33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трелка вправо 13"/>
          <p:cNvSpPr/>
          <p:nvPr/>
        </p:nvSpPr>
        <p:spPr>
          <a:xfrm rot="13005113">
            <a:off x="6559163" y="5206731"/>
            <a:ext cx="371475" cy="33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трелка вправо 14"/>
          <p:cNvSpPr/>
          <p:nvPr/>
        </p:nvSpPr>
        <p:spPr>
          <a:xfrm rot="2142144">
            <a:off x="3469194" y="2840690"/>
            <a:ext cx="371475" cy="33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трелка вправо 15"/>
          <p:cNvSpPr/>
          <p:nvPr/>
        </p:nvSpPr>
        <p:spPr>
          <a:xfrm rot="8520212">
            <a:off x="6559681" y="2770688"/>
            <a:ext cx="371475" cy="33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трелка вправо 16"/>
          <p:cNvSpPr/>
          <p:nvPr/>
        </p:nvSpPr>
        <p:spPr>
          <a:xfrm>
            <a:off x="3450135" y="3967290"/>
            <a:ext cx="371475" cy="33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6541593" y="3849538"/>
            <a:ext cx="371475" cy="33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456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987" y="544062"/>
            <a:ext cx="842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Численность лиц, застрахованных в КБР по данным Формы № 8 «Сведения о численности лиц, застрахованных по обязательному медицинскому страхованию»</a:t>
            </a:r>
          </a:p>
        </p:txBody>
      </p:sp>
      <p:sp>
        <p:nvSpPr>
          <p:cNvPr id="65" name="TextBox 1"/>
          <p:cNvSpPr txBox="1"/>
          <p:nvPr/>
        </p:nvSpPr>
        <p:spPr>
          <a:xfrm>
            <a:off x="5611294" y="2745456"/>
            <a:ext cx="1026088" cy="2384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75" dirty="0">
                <a:solidFill>
                  <a:schemeClr val="bg1"/>
                </a:solidFill>
                <a:latin typeface="Franklin Gothic Demi" panose="020B0703020102020204" pitchFamily="34" charset="0"/>
              </a:rPr>
              <a:t>209904</a:t>
            </a:r>
          </a:p>
        </p:txBody>
      </p:sp>
      <p:graphicFrame>
        <p:nvGraphicFramePr>
          <p:cNvPr id="82" name="Диаграмма 81"/>
          <p:cNvGraphicFramePr/>
          <p:nvPr>
            <p:extLst>
              <p:ext uri="{D42A27DB-BD31-4B8C-83A1-F6EECF244321}">
                <p14:modId xmlns:p14="http://schemas.microsoft.com/office/powerpoint/2010/main" val="1435593608"/>
              </p:ext>
            </p:extLst>
          </p:nvPr>
        </p:nvGraphicFramePr>
        <p:xfrm>
          <a:off x="2146086" y="1903574"/>
          <a:ext cx="6472365" cy="395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" name="TextBox 1"/>
          <p:cNvSpPr txBox="1"/>
          <p:nvPr/>
        </p:nvSpPr>
        <p:spPr>
          <a:xfrm>
            <a:off x="7205545" y="3376473"/>
            <a:ext cx="742950" cy="2665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731 071</a:t>
            </a:r>
          </a:p>
        </p:txBody>
      </p:sp>
      <p:sp>
        <p:nvSpPr>
          <p:cNvPr id="84" name="TextBox 1"/>
          <p:cNvSpPr txBox="1"/>
          <p:nvPr/>
        </p:nvSpPr>
        <p:spPr>
          <a:xfrm>
            <a:off x="7205545" y="4722154"/>
            <a:ext cx="742950" cy="2052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727 819</a:t>
            </a:r>
          </a:p>
        </p:txBody>
      </p:sp>
      <p:sp>
        <p:nvSpPr>
          <p:cNvPr id="85" name="TextBox 1"/>
          <p:cNvSpPr txBox="1"/>
          <p:nvPr/>
        </p:nvSpPr>
        <p:spPr>
          <a:xfrm>
            <a:off x="4158662" y="2987731"/>
            <a:ext cx="1058389" cy="2384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261 510 </a:t>
            </a:r>
            <a:r>
              <a:rPr lang="ru-RU" dirty="0">
                <a:solidFill>
                  <a:srgbClr val="00B050"/>
                </a:solidFill>
                <a:latin typeface="Franklin Gothic Demi" panose="020B0703020102020204" pitchFamily="34" charset="0"/>
              </a:rPr>
              <a:t>(+9 940)</a:t>
            </a:r>
            <a:endParaRPr lang="ru-RU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6768223" y="3613451"/>
            <a:ext cx="94804" cy="113222"/>
          </a:xfrm>
          <a:prstGeom prst="straightConnector1">
            <a:avLst/>
          </a:prstGeom>
          <a:ln w="254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"/>
          <p:cNvSpPr txBox="1"/>
          <p:nvPr/>
        </p:nvSpPr>
        <p:spPr>
          <a:xfrm>
            <a:off x="4080723" y="3659608"/>
            <a:ext cx="1171802" cy="2384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251 570</a:t>
            </a:r>
            <a:r>
              <a:rPr lang="ru-RU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  </a:t>
            </a:r>
            <a:r>
              <a:rPr lang="ru-RU" dirty="0">
                <a:solidFill>
                  <a:srgbClr val="00B050"/>
                </a:solidFill>
                <a:latin typeface="Franklin Gothic Demi" panose="020B0703020102020204" pitchFamily="34" charset="0"/>
              </a:rPr>
              <a:t>(+11 337)</a:t>
            </a:r>
          </a:p>
        </p:txBody>
      </p:sp>
      <p:cxnSp>
        <p:nvCxnSpPr>
          <p:cNvPr id="88" name="Прямая со стрелкой 87"/>
          <p:cNvCxnSpPr/>
          <p:nvPr/>
        </p:nvCxnSpPr>
        <p:spPr>
          <a:xfrm flipV="1">
            <a:off x="5401518" y="3751678"/>
            <a:ext cx="104478" cy="108032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"/>
          <p:cNvSpPr txBox="1"/>
          <p:nvPr/>
        </p:nvSpPr>
        <p:spPr>
          <a:xfrm>
            <a:off x="5569548" y="4181580"/>
            <a:ext cx="1640308" cy="2873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487 861 </a:t>
            </a:r>
            <a:r>
              <a:rPr lang="ru-RU" sz="1200" dirty="0">
                <a:solidFill>
                  <a:srgbClr val="ED7D31"/>
                </a:solidFill>
                <a:latin typeface="Franklin Gothic Demi" panose="020B0703020102020204" pitchFamily="34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Franklin Gothic Demi" panose="020B0703020102020204" pitchFamily="34" charset="0"/>
              </a:rPr>
              <a:t>(-30 054)</a:t>
            </a:r>
          </a:p>
        </p:txBody>
      </p:sp>
      <p:cxnSp>
        <p:nvCxnSpPr>
          <p:cNvPr id="90" name="Прямая со стрелкой 89"/>
          <p:cNvCxnSpPr/>
          <p:nvPr/>
        </p:nvCxnSpPr>
        <p:spPr>
          <a:xfrm>
            <a:off x="6937916" y="4268644"/>
            <a:ext cx="94804" cy="113222"/>
          </a:xfrm>
          <a:prstGeom prst="straightConnector1">
            <a:avLst/>
          </a:prstGeom>
          <a:ln w="254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1"/>
          <p:cNvSpPr txBox="1"/>
          <p:nvPr/>
        </p:nvSpPr>
        <p:spPr>
          <a:xfrm>
            <a:off x="4003502" y="4326766"/>
            <a:ext cx="1171802" cy="2384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240 233</a:t>
            </a:r>
            <a:r>
              <a:rPr lang="ru-RU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  </a:t>
            </a:r>
            <a:r>
              <a:rPr lang="ru-RU" dirty="0">
                <a:solidFill>
                  <a:srgbClr val="00B050"/>
                </a:solidFill>
                <a:latin typeface="Franklin Gothic Demi" panose="020B0703020102020204" pitchFamily="34" charset="0"/>
              </a:rPr>
              <a:t>(+30 329)</a:t>
            </a:r>
          </a:p>
        </p:txBody>
      </p:sp>
      <p:cxnSp>
        <p:nvCxnSpPr>
          <p:cNvPr id="92" name="Прямая со стрелкой 91"/>
          <p:cNvCxnSpPr/>
          <p:nvPr/>
        </p:nvCxnSpPr>
        <p:spPr>
          <a:xfrm flipV="1">
            <a:off x="5330028" y="4414353"/>
            <a:ext cx="104478" cy="108032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"/>
          <p:cNvSpPr txBox="1"/>
          <p:nvPr/>
        </p:nvSpPr>
        <p:spPr>
          <a:xfrm>
            <a:off x="5828879" y="4855907"/>
            <a:ext cx="845839" cy="2231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517 915</a:t>
            </a:r>
            <a:endParaRPr lang="ru-RU" dirty="0">
              <a:solidFill>
                <a:srgbClr val="ED7D3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4" name="TextBox 1"/>
          <p:cNvSpPr txBox="1"/>
          <p:nvPr/>
        </p:nvSpPr>
        <p:spPr>
          <a:xfrm>
            <a:off x="3822005" y="4996750"/>
            <a:ext cx="517436" cy="2384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209 904</a:t>
            </a:r>
            <a:r>
              <a:rPr lang="ru-RU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 </a:t>
            </a:r>
            <a:endParaRPr lang="ru-RU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6692298" y="2940727"/>
            <a:ext cx="94804" cy="113222"/>
          </a:xfrm>
          <a:prstGeom prst="straightConnector1">
            <a:avLst/>
          </a:prstGeom>
          <a:ln w="254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V="1">
            <a:off x="5362426" y="3082792"/>
            <a:ext cx="104478" cy="108032"/>
          </a:xfrm>
          <a:prstGeom prst="straightConnector1">
            <a:avLst/>
          </a:prstGeom>
          <a:ln w="2540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"/>
          <p:cNvSpPr txBox="1"/>
          <p:nvPr/>
        </p:nvSpPr>
        <p:spPr>
          <a:xfrm>
            <a:off x="7263727" y="2046619"/>
            <a:ext cx="742950" cy="2665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736 610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96784" y="6223288"/>
            <a:ext cx="9701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В </a:t>
            </a:r>
            <a:r>
              <a:rPr lang="ru-RU" sz="9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соответствии с приказом ФОМС от 28.02.2014 № </a:t>
            </a:r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19 сведения </a:t>
            </a:r>
            <a:r>
              <a:rPr lang="ru-RU" sz="9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за год формируются не позднее 1 апреля года, следующего за </a:t>
            </a:r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отчетным. </a:t>
            </a:r>
          </a:p>
          <a:p>
            <a:pPr algn="just"/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В </a:t>
            </a:r>
            <a:r>
              <a:rPr lang="ru-RU" sz="9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соответствии с Федеральным законом от 29.11.2010 № 326-ФЗ сведения о работающих застрахованных </a:t>
            </a:r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лицах предоставляются </a:t>
            </a:r>
            <a:r>
              <a:rPr lang="ru-RU" sz="9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Федеральным органом </a:t>
            </a:r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исполнительной </a:t>
            </a:r>
            <a:r>
              <a:rPr lang="ru-RU" sz="9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власти, </a:t>
            </a:r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уполномоченным </a:t>
            </a:r>
            <a:r>
              <a:rPr lang="ru-RU" sz="9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по контролю и надзору в области налогов и сборов, в Федеральный фонд ежеквартально не позднее 15-го числа второго месяца, следующего за отчетным периодом.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854" y="208463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*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52" y="619486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*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7538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6" y="2478041"/>
            <a:ext cx="1891602" cy="26777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26092" y="3574533"/>
            <a:ext cx="3752950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50" b="1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25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1831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8553" y="618885"/>
            <a:ext cx="7892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Возрастной состав работающих и неработающих лиц, застрахованных в КБР</a:t>
            </a:r>
          </a:p>
        </p:txBody>
      </p:sp>
      <p:graphicFrame>
        <p:nvGraphicFramePr>
          <p:cNvPr id="16" name="Диаграмма 15"/>
          <p:cNvGraphicFramePr/>
          <p:nvPr>
            <p:extLst/>
          </p:nvPr>
        </p:nvGraphicFramePr>
        <p:xfrm>
          <a:off x="677112" y="2322512"/>
          <a:ext cx="4818567" cy="429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>
            <p:extLst/>
          </p:nvPr>
        </p:nvGraphicFramePr>
        <p:xfrm>
          <a:off x="5495679" y="2320098"/>
          <a:ext cx="4696135" cy="445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83546" y="455850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249933" y="4966698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517 915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434689" y="4978682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177 981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639285" y="4977235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221 537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1818327" y="4990386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118 397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298940" y="4961169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487 861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477976" y="4962926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182 692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649963" y="4962923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183 980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836060" y="4962923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121 189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336467" y="4959785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479 501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3534875" y="4971462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183 828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3710429" y="4964550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177 629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3888617" y="4973844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118 044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4372113" y="4959786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472 945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4575412" y="4966699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182 773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4741840" y="4959786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170 509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4926056" y="4971692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119 663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6112680" y="5058086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209 904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6361305" y="5049348"/>
            <a:ext cx="46198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8 830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6398479" y="4998246"/>
            <a:ext cx="7122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173 392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662225" y="4875085"/>
            <a:ext cx="52450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27 682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7098389" y="5042453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240 233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7317846" y="5066870"/>
            <a:ext cx="46198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5 887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7435864" y="5044462"/>
            <a:ext cx="55976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205752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7636794" y="4878719"/>
            <a:ext cx="52450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28 594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8044267" y="5049347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251 570</a:t>
            </a:r>
          </a:p>
        </p:txBody>
      </p:sp>
      <p:sp>
        <p:nvSpPr>
          <p:cNvPr id="52" name="TextBox 51"/>
          <p:cNvSpPr txBox="1"/>
          <p:nvPr/>
        </p:nvSpPr>
        <p:spPr>
          <a:xfrm rot="16200000">
            <a:off x="8291428" y="5073053"/>
            <a:ext cx="46198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5 193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8393873" y="5030837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219 776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8588900" y="4878785"/>
            <a:ext cx="52450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26 601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9005394" y="5058086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261 510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9263649" y="5075168"/>
            <a:ext cx="46198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5 624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9359558" y="5039533"/>
            <a:ext cx="5870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226 534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9557036" y="4874240"/>
            <a:ext cx="52450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29 352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25806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654297"/>
            <a:ext cx="777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Сведения об участии в пилотном проекте по внедрению подсистем ГИС ОМС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50606" y="2176401"/>
            <a:ext cx="4524703" cy="2501563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/>
          <p:cNvSpPr txBox="1"/>
          <p:nvPr/>
        </p:nvSpPr>
        <p:spPr>
          <a:xfrm>
            <a:off x="1453248" y="2359817"/>
            <a:ext cx="37364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endParaRPr lang="ru-RU" sz="1050" dirty="0">
              <a:solidFill>
                <a:schemeClr val="accent5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Участниками пилотного проекта являются:</a:t>
            </a:r>
          </a:p>
          <a:p>
            <a:endParaRPr lang="ru-RU" sz="2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Министерство здравоохранения Кабардино-Балкарской Республики</a:t>
            </a:r>
          </a:p>
          <a:p>
            <a:endParaRPr lang="ru-RU" sz="9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Территориальный фонд ОМС КБР 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Страховые медицинские организации, осуществляющие деятельность в сфере ОМС на территории КБР</a:t>
            </a:r>
          </a:p>
          <a:p>
            <a:endParaRPr lang="ru-RU" sz="10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endParaRPr lang="ru-RU" sz="4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Медицинские организации, осуществляющие деятельность в сфере ОМС на территории КБР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0798" y="2171269"/>
            <a:ext cx="414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Кабардино-Балкарская Республика с июля 2024 года участвует в пилотном проекте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0070" y="4722784"/>
            <a:ext cx="4524703" cy="2110369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5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47240" y="2188239"/>
            <a:ext cx="4270202" cy="248972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98717" y="2946122"/>
            <a:ext cx="511682" cy="855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dirty="0">
                <a:latin typeface="Franklin Gothic Demi" panose="020B0703020102020204" pitchFamily="34" charset="0"/>
              </a:rPr>
              <a:t>720 535</a:t>
            </a:r>
            <a:endParaRPr lang="ru-RU" sz="600" dirty="0">
              <a:latin typeface="Franklin Gothic Demi" panose="020B07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8795" y="3791573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01.01.2024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1729" y="4088265"/>
            <a:ext cx="1803699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Численность лиц, </a:t>
            </a:r>
          </a:p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обслуживаемых отделениями СМП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9329" y="4067155"/>
            <a:ext cx="1519968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Численность лиц, </a:t>
            </a:r>
          </a:p>
          <a:p>
            <a:r>
              <a:rPr lang="ru-RU" sz="788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прикрепленных к ФАП и ФЗП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47241" y="4722784"/>
            <a:ext cx="4269049" cy="1307987"/>
          </a:xfrm>
          <a:prstGeom prst="roundRect">
            <a:avLst>
              <a:gd name="adj" fmla="val 21036"/>
            </a:avLst>
          </a:prstGeom>
          <a:solidFill>
            <a:schemeClr val="bg1">
              <a:alpha val="48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299308" y="5345539"/>
            <a:ext cx="498566" cy="54282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12 299</a:t>
            </a:r>
            <a:endParaRPr lang="ru-RU" sz="1350" dirty="0">
              <a:latin typeface="Franklin Gothic Demi" panose="020B0703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59748" y="5251109"/>
            <a:ext cx="515489" cy="637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13 260</a:t>
            </a:r>
            <a:endParaRPr lang="ru-RU" sz="1350" dirty="0">
              <a:latin typeface="Franklin Gothic Demi" panose="020B0703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37109" y="5293152"/>
            <a:ext cx="515489" cy="595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13 143</a:t>
            </a:r>
            <a:endParaRPr lang="ru-RU" sz="1350" dirty="0">
              <a:latin typeface="Franklin Gothic Demi" panose="020B0703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307918" y="5136767"/>
            <a:ext cx="515489" cy="751600"/>
          </a:xfrm>
          <a:prstGeom prst="rect">
            <a:avLst/>
          </a:prstGeom>
          <a:solidFill>
            <a:srgbClr val="97C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88" dirty="0">
                <a:latin typeface="Franklin Gothic Demi" panose="020B0703020102020204" pitchFamily="34" charset="0"/>
              </a:rPr>
              <a:t>14 634</a:t>
            </a:r>
            <a:endParaRPr lang="ru-RU" sz="1350" dirty="0">
              <a:latin typeface="Franklin Gothic Demi" panose="020B0703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5990" y="4701651"/>
            <a:ext cx="429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Сведения о численности лиц, застрахованных на территории КБР, без прикрепления к медицинской организации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83501" y="5859299"/>
            <a:ext cx="5879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01.01.2023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52401" y="5865886"/>
            <a:ext cx="5879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01.01.2024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9762" y="5859299"/>
            <a:ext cx="5879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01.01.2025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03924" y="5859299"/>
            <a:ext cx="7388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01.01.2026</a:t>
            </a: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 rot="16200000">
            <a:off x="6224113" y="5353908"/>
            <a:ext cx="701611" cy="2255351"/>
          </a:xfrm>
          <a:prstGeom prst="round2SameRect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5" name="TextBox 44"/>
          <p:cNvSpPr txBox="1"/>
          <p:nvPr/>
        </p:nvSpPr>
        <p:spPr>
          <a:xfrm>
            <a:off x="5407009" y="6110537"/>
            <a:ext cx="24103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Численность лиц, прикрепленных к МО на территории КБР, застрахованных на иных </a:t>
            </a:r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территориях </a:t>
            </a:r>
          </a:p>
          <a:p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(на 01.01.2026)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6" name="Прямоугольник с двумя скругленными соседними углами 45"/>
          <p:cNvSpPr/>
          <p:nvPr/>
        </p:nvSpPr>
        <p:spPr>
          <a:xfrm rot="5400000">
            <a:off x="8370528" y="5462845"/>
            <a:ext cx="701613" cy="203748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825" dirty="0">
              <a:latin typeface="Franklin Gothic Demi" panose="020B0703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0082" y="4852413"/>
            <a:ext cx="46165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Ожидаемые результаты цифровой трансформации</a:t>
            </a:r>
          </a:p>
        </p:txBody>
      </p:sp>
      <p:sp>
        <p:nvSpPr>
          <p:cNvPr id="50" name="Ромб 49"/>
          <p:cNvSpPr/>
          <p:nvPr/>
        </p:nvSpPr>
        <p:spPr>
          <a:xfrm>
            <a:off x="1325820" y="5695997"/>
            <a:ext cx="1098885" cy="9994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1" name="Ромб 50"/>
          <p:cNvSpPr/>
          <p:nvPr/>
        </p:nvSpPr>
        <p:spPr>
          <a:xfrm>
            <a:off x="2125806" y="5245815"/>
            <a:ext cx="1098885" cy="9994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Ромб 51"/>
          <p:cNvSpPr/>
          <p:nvPr/>
        </p:nvSpPr>
        <p:spPr>
          <a:xfrm>
            <a:off x="2890889" y="5695997"/>
            <a:ext cx="1098885" cy="9994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Ромб 52"/>
          <p:cNvSpPr/>
          <p:nvPr/>
        </p:nvSpPr>
        <p:spPr>
          <a:xfrm>
            <a:off x="3659005" y="5217930"/>
            <a:ext cx="1098885" cy="9994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TextBox 53"/>
          <p:cNvSpPr txBox="1"/>
          <p:nvPr/>
        </p:nvSpPr>
        <p:spPr>
          <a:xfrm>
            <a:off x="1232923" y="5986971"/>
            <a:ext cx="125866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Качественный финансовый менеджмент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51554" y="5522876"/>
            <a:ext cx="104738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25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Цифровизация</a:t>
            </a:r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 единой методологии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43126" y="6054808"/>
            <a:ext cx="96482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75" dirty="0">
                <a:solidFill>
                  <a:schemeClr val="bg1"/>
                </a:solidFill>
                <a:latin typeface="Franklin Gothic Demi" panose="020B0703020102020204" pitchFamily="34" charset="0"/>
              </a:rPr>
              <a:t>Совершенствование планирования бюджета ОМС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03146" y="5479594"/>
            <a:ext cx="1033298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88" dirty="0">
                <a:solidFill>
                  <a:schemeClr val="bg1"/>
                </a:solidFill>
                <a:latin typeface="Franklin Gothic Demi" panose="020B0703020102020204" pitchFamily="34" charset="0"/>
              </a:rPr>
              <a:t>Минимизация нарушений, допускаемых МО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07010" y="6454514"/>
            <a:ext cx="22955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Численность лиц, застрахованных в КБР и прикрепленных к МО на иных </a:t>
            </a:r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территориях </a:t>
            </a:r>
          </a:p>
          <a:p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(на 01.01.2026)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14354" y="2186514"/>
            <a:ext cx="40119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С целью адресного оказания МП застрахованным лицам в ФЕРЗЛ внесены сведения о прикреплении к ФАП и ФЗП, а также территории обслуживания подразделениями СМП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5" y="3103555"/>
            <a:ext cx="484433" cy="68575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6005244-57A5-4449-A55D-BBB06CE83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20" y="2831320"/>
            <a:ext cx="505341" cy="50534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0" y="3485094"/>
            <a:ext cx="749502" cy="53535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5" y="3811165"/>
            <a:ext cx="494056" cy="32758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54" y="4191003"/>
            <a:ext cx="602470" cy="39946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8552515" y="6211621"/>
            <a:ext cx="557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6 902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552515" y="6546193"/>
            <a:ext cx="557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2 599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289570" y="2946122"/>
            <a:ext cx="511682" cy="855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dirty="0">
                <a:latin typeface="Franklin Gothic Demi" panose="020B0703020102020204" pitchFamily="34" charset="0"/>
              </a:rPr>
              <a:t>720 800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852642" y="2935390"/>
            <a:ext cx="511682" cy="855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dirty="0">
                <a:latin typeface="Franklin Gothic Demi" panose="020B0703020102020204" pitchFamily="34" charset="0"/>
              </a:rPr>
              <a:t>17 875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427587" y="2935390"/>
            <a:ext cx="511682" cy="855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dirty="0">
                <a:latin typeface="Franklin Gothic Demi" panose="020B0703020102020204" pitchFamily="34" charset="0"/>
              </a:rPr>
              <a:t>17 065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25536" y="2942489"/>
            <a:ext cx="511682" cy="855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dirty="0">
                <a:latin typeface="Franklin Gothic Demi" panose="020B0703020102020204" pitchFamily="34" charset="0"/>
              </a:rPr>
              <a:t>719 377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9011200" y="2934547"/>
            <a:ext cx="511682" cy="855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dirty="0">
                <a:latin typeface="Franklin Gothic Demi" panose="020B0703020102020204" pitchFamily="34" charset="0"/>
              </a:rPr>
              <a:t>18 792</a:t>
            </a:r>
          </a:p>
        </p:txBody>
      </p:sp>
      <p:cxnSp>
        <p:nvCxnSpPr>
          <p:cNvPr id="10" name="Прямая соединительная линия 9"/>
          <p:cNvCxnSpPr>
            <a:stCxn id="44" idx="3"/>
          </p:cNvCxnSpPr>
          <p:nvPr/>
        </p:nvCxnSpPr>
        <p:spPr>
          <a:xfrm>
            <a:off x="5447243" y="6481583"/>
            <a:ext cx="4292833" cy="5"/>
          </a:xfrm>
          <a:prstGeom prst="line">
            <a:avLst/>
          </a:prstGeom>
          <a:ln w="127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219039" y="3797958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01.01.2025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59883" y="3799123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01.01.2026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91413" y="3788724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01.01.2024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362523" y="3795321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01.01.2025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943402" y="3797323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01.01.2026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5219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622981"/>
            <a:ext cx="816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Финансирование ОМС КБР</a:t>
            </a:r>
          </a:p>
        </p:txBody>
      </p:sp>
      <p:sp>
        <p:nvSpPr>
          <p:cNvPr id="11" name="Скругленный прямоугольник 1">
            <a:extLst>
              <a:ext uri="{FF2B5EF4-FFF2-40B4-BE49-F238E27FC236}">
                <a16:creationId xmlns:a16="http://schemas.microsoft.com/office/drawing/2014/main" id="{01CBAA2D-DBC9-0366-90A5-637DEDD2E16F}"/>
              </a:ext>
            </a:extLst>
          </p:cNvPr>
          <p:cNvSpPr/>
          <p:nvPr/>
        </p:nvSpPr>
        <p:spPr>
          <a:xfrm>
            <a:off x="4961197" y="4442570"/>
            <a:ext cx="5351203" cy="2863105"/>
          </a:xfrm>
          <a:prstGeom prst="roundRect">
            <a:avLst/>
          </a:prstGeom>
          <a:solidFill>
            <a:schemeClr val="bg1">
              <a:alpha val="54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/>
          </a:p>
        </p:txBody>
      </p:sp>
      <p:sp>
        <p:nvSpPr>
          <p:cNvPr id="12" name="Скругленный прямоугольник 1">
            <a:extLst>
              <a:ext uri="{FF2B5EF4-FFF2-40B4-BE49-F238E27FC236}">
                <a16:creationId xmlns:a16="http://schemas.microsoft.com/office/drawing/2014/main" id="{6B91E5ED-0DB5-2488-6D7F-9379C84061CB}"/>
              </a:ext>
            </a:extLst>
          </p:cNvPr>
          <p:cNvSpPr/>
          <p:nvPr/>
        </p:nvSpPr>
        <p:spPr>
          <a:xfrm>
            <a:off x="518709" y="4442570"/>
            <a:ext cx="4278901" cy="2863105"/>
          </a:xfrm>
          <a:prstGeom prst="roundRect">
            <a:avLst/>
          </a:prstGeom>
          <a:solidFill>
            <a:schemeClr val="bg1">
              <a:alpha val="54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/>
          </a:p>
        </p:txBody>
      </p:sp>
      <p:sp>
        <p:nvSpPr>
          <p:cNvPr id="13" name="Скругленный прямоугольник 1">
            <a:extLst>
              <a:ext uri="{FF2B5EF4-FFF2-40B4-BE49-F238E27FC236}">
                <a16:creationId xmlns:a16="http://schemas.microsoft.com/office/drawing/2014/main" id="{0E6D94E7-21D7-40DA-7F31-544F1D4A1081}"/>
              </a:ext>
            </a:extLst>
          </p:cNvPr>
          <p:cNvSpPr/>
          <p:nvPr/>
        </p:nvSpPr>
        <p:spPr>
          <a:xfrm>
            <a:off x="444500" y="1988903"/>
            <a:ext cx="9867900" cy="2404121"/>
          </a:xfrm>
          <a:prstGeom prst="roundRect">
            <a:avLst/>
          </a:prstGeom>
          <a:solidFill>
            <a:schemeClr val="bg1">
              <a:alpha val="54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72DFB71-8CD7-C156-FBF0-15FE9E93D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153199"/>
              </p:ext>
            </p:extLst>
          </p:nvPr>
        </p:nvGraphicFramePr>
        <p:xfrm>
          <a:off x="436915" y="4598687"/>
          <a:ext cx="4442488" cy="243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5AA175C-85C3-FF16-2A37-3A0BEC72BD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350974"/>
              </p:ext>
            </p:extLst>
          </p:nvPr>
        </p:nvGraphicFramePr>
        <p:xfrm>
          <a:off x="646741" y="1988904"/>
          <a:ext cx="9095015" cy="236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31781583"/>
              </p:ext>
            </p:extLst>
          </p:nvPr>
        </p:nvGraphicFramePr>
        <p:xfrm>
          <a:off x="4871820" y="4417796"/>
          <a:ext cx="5514790" cy="309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74923" y="4946577"/>
            <a:ext cx="1019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итого:</a:t>
            </a:r>
            <a:endParaRPr lang="ru-RU" sz="9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0186" y="5558833"/>
            <a:ext cx="1019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итого:</a:t>
            </a:r>
            <a:endParaRPr lang="ru-RU" sz="9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08223" y="6171089"/>
            <a:ext cx="1019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итого:</a:t>
            </a:r>
            <a:endParaRPr lang="ru-RU" sz="9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6760" y="6783345"/>
            <a:ext cx="1019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итого:</a:t>
            </a:r>
            <a:endParaRPr lang="ru-RU" sz="9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7008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520542"/>
            <a:ext cx="787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Количество включенных в реестр медицинских организаций, осуществляющих деятельность в сфере ОМС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67144"/>
              </p:ext>
            </p:extLst>
          </p:nvPr>
        </p:nvGraphicFramePr>
        <p:xfrm>
          <a:off x="382463" y="2913732"/>
          <a:ext cx="5336381" cy="2242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1515780107"/>
                    </a:ext>
                  </a:extLst>
                </a:gridCol>
                <a:gridCol w="592931">
                  <a:extLst>
                    <a:ext uri="{9D8B030D-6E8A-4147-A177-3AD203B41FA5}">
                      <a16:colId xmlns:a16="http://schemas.microsoft.com/office/drawing/2014/main" val="2438557216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901043991"/>
                    </a:ext>
                  </a:extLst>
                </a:gridCol>
                <a:gridCol w="578644">
                  <a:extLst>
                    <a:ext uri="{9D8B030D-6E8A-4147-A177-3AD203B41FA5}">
                      <a16:colId xmlns:a16="http://schemas.microsoft.com/office/drawing/2014/main" val="3064120921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3448745954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840659574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1870327139"/>
                    </a:ext>
                  </a:extLst>
                </a:gridCol>
                <a:gridCol w="578644">
                  <a:extLst>
                    <a:ext uri="{9D8B030D-6E8A-4147-A177-3AD203B41FA5}">
                      <a16:colId xmlns:a16="http://schemas.microsoft.com/office/drawing/2014/main" val="4219189651"/>
                    </a:ext>
                  </a:extLst>
                </a:gridCol>
                <a:gridCol w="607219">
                  <a:extLst>
                    <a:ext uri="{9D8B030D-6E8A-4147-A177-3AD203B41FA5}">
                      <a16:colId xmlns:a16="http://schemas.microsoft.com/office/drawing/2014/main" val="3058390343"/>
                    </a:ext>
                  </a:extLst>
                </a:gridCol>
              </a:tblGrid>
              <a:tr h="5781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Год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Федеральные учреждения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Государственные бюджетные учреждения 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Учреждения частной формы собственности</a:t>
                      </a:r>
                      <a:endParaRPr lang="ru-RU" sz="9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31521"/>
                  </a:ext>
                </a:extLst>
              </a:tr>
              <a:tr h="435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на начало года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на конец года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на начало года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на конец года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на начало года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на конец года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на начало года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на конец года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967799"/>
                  </a:ext>
                </a:extLst>
              </a:tr>
              <a:tr h="307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2023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68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65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39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39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26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443671"/>
                  </a:ext>
                </a:extLst>
              </a:tr>
              <a:tr h="307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2024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60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58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40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39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18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17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58056"/>
                  </a:ext>
                </a:extLst>
              </a:tr>
              <a:tr h="307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2025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55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55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38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38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15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15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52547"/>
                  </a:ext>
                </a:extLst>
              </a:tr>
              <a:tr h="307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2026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53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38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 13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6602" marR="6602" marT="66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16781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2625438"/>
            <a:ext cx="3889200" cy="28187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861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596482"/>
            <a:ext cx="7812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Показатели Территориальной программы ОМС в КБР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3082"/>
              </p:ext>
            </p:extLst>
          </p:nvPr>
        </p:nvGraphicFramePr>
        <p:xfrm>
          <a:off x="707232" y="2119963"/>
          <a:ext cx="9277349" cy="4163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791">
                  <a:extLst>
                    <a:ext uri="{9D8B030D-6E8A-4147-A177-3AD203B41FA5}">
                      <a16:colId xmlns:a16="http://schemas.microsoft.com/office/drawing/2014/main" val="2395018442"/>
                    </a:ext>
                  </a:extLst>
                </a:gridCol>
                <a:gridCol w="2370408">
                  <a:extLst>
                    <a:ext uri="{9D8B030D-6E8A-4147-A177-3AD203B41FA5}">
                      <a16:colId xmlns:a16="http://schemas.microsoft.com/office/drawing/2014/main" val="2717086978"/>
                    </a:ext>
                  </a:extLst>
                </a:gridCol>
                <a:gridCol w="668709">
                  <a:extLst>
                    <a:ext uri="{9D8B030D-6E8A-4147-A177-3AD203B41FA5}">
                      <a16:colId xmlns:a16="http://schemas.microsoft.com/office/drawing/2014/main" val="3324294482"/>
                    </a:ext>
                  </a:extLst>
                </a:gridCol>
                <a:gridCol w="719968">
                  <a:extLst>
                    <a:ext uri="{9D8B030D-6E8A-4147-A177-3AD203B41FA5}">
                      <a16:colId xmlns:a16="http://schemas.microsoft.com/office/drawing/2014/main" val="2644693796"/>
                    </a:ext>
                  </a:extLst>
                </a:gridCol>
                <a:gridCol w="633180">
                  <a:extLst>
                    <a:ext uri="{9D8B030D-6E8A-4147-A177-3AD203B41FA5}">
                      <a16:colId xmlns:a16="http://schemas.microsoft.com/office/drawing/2014/main" val="3552841152"/>
                    </a:ext>
                  </a:extLst>
                </a:gridCol>
                <a:gridCol w="684443">
                  <a:extLst>
                    <a:ext uri="{9D8B030D-6E8A-4147-A177-3AD203B41FA5}">
                      <a16:colId xmlns:a16="http://schemas.microsoft.com/office/drawing/2014/main" val="221386104"/>
                    </a:ext>
                  </a:extLst>
                </a:gridCol>
                <a:gridCol w="676969">
                  <a:extLst>
                    <a:ext uri="{9D8B030D-6E8A-4147-A177-3AD203B41FA5}">
                      <a16:colId xmlns:a16="http://schemas.microsoft.com/office/drawing/2014/main" val="3638830039"/>
                    </a:ext>
                  </a:extLst>
                </a:gridCol>
                <a:gridCol w="745973">
                  <a:extLst>
                    <a:ext uri="{9D8B030D-6E8A-4147-A177-3AD203B41FA5}">
                      <a16:colId xmlns:a16="http://schemas.microsoft.com/office/drawing/2014/main" val="3280250464"/>
                    </a:ext>
                  </a:extLst>
                </a:gridCol>
                <a:gridCol w="643915">
                  <a:extLst>
                    <a:ext uri="{9D8B030D-6E8A-4147-A177-3AD203B41FA5}">
                      <a16:colId xmlns:a16="http://schemas.microsoft.com/office/drawing/2014/main" val="811181677"/>
                    </a:ext>
                  </a:extLst>
                </a:gridCol>
                <a:gridCol w="609948">
                  <a:extLst>
                    <a:ext uri="{9D8B030D-6E8A-4147-A177-3AD203B41FA5}">
                      <a16:colId xmlns:a16="http://schemas.microsoft.com/office/drawing/2014/main" val="1170033228"/>
                    </a:ext>
                  </a:extLst>
                </a:gridCol>
                <a:gridCol w="621506">
                  <a:extLst>
                    <a:ext uri="{9D8B030D-6E8A-4147-A177-3AD203B41FA5}">
                      <a16:colId xmlns:a16="http://schemas.microsoft.com/office/drawing/2014/main" val="432658317"/>
                    </a:ext>
                  </a:extLst>
                </a:gridCol>
                <a:gridCol w="619539">
                  <a:extLst>
                    <a:ext uri="{9D8B030D-6E8A-4147-A177-3AD203B41FA5}">
                      <a16:colId xmlns:a16="http://schemas.microsoft.com/office/drawing/2014/main" val="2358069290"/>
                    </a:ext>
                  </a:extLst>
                </a:gridCol>
              </a:tblGrid>
              <a:tr h="3829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№ </a:t>
                      </a:r>
                      <a:endParaRPr lang="ru-RU" sz="800" b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  <a:p>
                      <a:pPr algn="ctr" fontAlgn="ctr"/>
                      <a:r>
                        <a:rPr lang="ru-RU" sz="800" b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п/п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Виды и условия оказания медицинской помощи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2024 год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2025 год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Прирост по сравнению с предыдущим годом, %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2026 </a:t>
                      </a:r>
                      <a:r>
                        <a:rPr lang="ru-RU" sz="800" b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Прирост по сравнению с предыдущим годом, %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80897"/>
                  </a:ext>
                </a:extLst>
              </a:tr>
              <a:tr h="1105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Объем медицинской помощи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Финансовое обеспечение медицинской помощи, </a:t>
                      </a:r>
                      <a:b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</a:br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тыс. руб.*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Объем медицинской помощи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Финансовое обеспечение медицинской помощи, </a:t>
                      </a:r>
                      <a:b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</a:br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тыс. руб.*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Объем медицинской помощи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Финансовое обеспечение медицинской помощи</a:t>
                      </a:r>
                      <a:b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</a:br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тыс. руб.*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Объем медицинской помощи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Финансовое обеспечение медицинской помощи,</a:t>
                      </a:r>
                      <a:br>
                        <a:rPr lang="ru-RU" sz="75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75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тыс. руб.*</a:t>
                      </a: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5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Объем медицинской помощи</a:t>
                      </a: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Финансовое обеспечение медицинской помощи</a:t>
                      </a:r>
                      <a:b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</a:br>
                      <a:r>
                        <a:rPr lang="ru-RU" sz="7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тыс. руб.*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233268"/>
                  </a:ext>
                </a:extLst>
              </a:tr>
              <a:tr h="30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1.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Скорая медицинская помощь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211 147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778 406,7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212 011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917 421,4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191 693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985 531,4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-9,6%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33243"/>
                  </a:ext>
                </a:extLst>
              </a:tr>
              <a:tr h="438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2.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Первичная медико-санитарная помощь, за исключением медицинской реабилитации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х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5 110 727,7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5 753 277,4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6 390 242,8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11,1%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79746"/>
                  </a:ext>
                </a:extLst>
              </a:tr>
              <a:tr h="654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3.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В условиях дневных стационаров (первичная медико-санитарная помощь, специализированная медицинская помощь), за исключением медицинской реабилитации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51 315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1 381 572,9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44 122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1 587 419,2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-14,0%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50 931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1 674 699,2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15,4</a:t>
                      </a:r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5,5%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38364"/>
                  </a:ext>
                </a:extLst>
              </a:tr>
              <a:tr h="654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4.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Специализированная, в том числе высокотехнологичная, медицинская помощь в условиях круглосуточного стационара, за исключением медицинской реабилитации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124 328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5 399 256,7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131 840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6 692 276,6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129 649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7 285 712,3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-1,7%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19914"/>
                  </a:ext>
                </a:extLst>
              </a:tr>
              <a:tr h="292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5.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Медицинская  реабилитация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х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287 435,1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343 954,1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381 340,2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768138"/>
                  </a:ext>
                </a:extLst>
              </a:tr>
              <a:tr h="3272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Итого: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х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12 957 399,1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427" marR="5427" marT="542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15 294 348,7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16 717 525,9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399662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07232" y="6415582"/>
            <a:ext cx="9277349" cy="471488"/>
          </a:xfrm>
          <a:prstGeom prst="roundRect">
            <a:avLst/>
          </a:prstGeom>
          <a:solidFill>
            <a:schemeClr val="bg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* без учета расходов на обеспечение выполнения ТФОМС КБР своих функций и средств, предназначенных на расходы на ведение дела по ОМС СМО</a:t>
            </a:r>
            <a:endParaRPr lang="ru-RU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5221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514421"/>
            <a:ext cx="80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Выполнение Территориальной программы ОМС по видам и условиям оказания медицинской помощи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33652"/>
              </p:ext>
            </p:extLst>
          </p:nvPr>
        </p:nvGraphicFramePr>
        <p:xfrm>
          <a:off x="710974" y="1907117"/>
          <a:ext cx="9401173" cy="3249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554">
                  <a:extLst>
                    <a:ext uri="{9D8B030D-6E8A-4147-A177-3AD203B41FA5}">
                      <a16:colId xmlns:a16="http://schemas.microsoft.com/office/drawing/2014/main" val="1424516518"/>
                    </a:ext>
                  </a:extLst>
                </a:gridCol>
                <a:gridCol w="2089759">
                  <a:extLst>
                    <a:ext uri="{9D8B030D-6E8A-4147-A177-3AD203B41FA5}">
                      <a16:colId xmlns:a16="http://schemas.microsoft.com/office/drawing/2014/main" val="2258731468"/>
                    </a:ext>
                  </a:extLst>
                </a:gridCol>
                <a:gridCol w="655850">
                  <a:extLst>
                    <a:ext uri="{9D8B030D-6E8A-4147-A177-3AD203B41FA5}">
                      <a16:colId xmlns:a16="http://schemas.microsoft.com/office/drawing/2014/main" val="3100165240"/>
                    </a:ext>
                  </a:extLst>
                </a:gridCol>
                <a:gridCol w="591961">
                  <a:extLst>
                    <a:ext uri="{9D8B030D-6E8A-4147-A177-3AD203B41FA5}">
                      <a16:colId xmlns:a16="http://schemas.microsoft.com/office/drawing/2014/main" val="2773002568"/>
                    </a:ext>
                  </a:extLst>
                </a:gridCol>
                <a:gridCol w="584371">
                  <a:extLst>
                    <a:ext uri="{9D8B030D-6E8A-4147-A177-3AD203B41FA5}">
                      <a16:colId xmlns:a16="http://schemas.microsoft.com/office/drawing/2014/main" val="2507994899"/>
                    </a:ext>
                  </a:extLst>
                </a:gridCol>
                <a:gridCol w="584371">
                  <a:extLst>
                    <a:ext uri="{9D8B030D-6E8A-4147-A177-3AD203B41FA5}">
                      <a16:colId xmlns:a16="http://schemas.microsoft.com/office/drawing/2014/main" val="2952030830"/>
                    </a:ext>
                  </a:extLst>
                </a:gridCol>
                <a:gridCol w="546426">
                  <a:extLst>
                    <a:ext uri="{9D8B030D-6E8A-4147-A177-3AD203B41FA5}">
                      <a16:colId xmlns:a16="http://schemas.microsoft.com/office/drawing/2014/main" val="3616289339"/>
                    </a:ext>
                  </a:extLst>
                </a:gridCol>
                <a:gridCol w="538835">
                  <a:extLst>
                    <a:ext uri="{9D8B030D-6E8A-4147-A177-3AD203B41FA5}">
                      <a16:colId xmlns:a16="http://schemas.microsoft.com/office/drawing/2014/main" val="2903309705"/>
                    </a:ext>
                  </a:extLst>
                </a:gridCol>
                <a:gridCol w="607138">
                  <a:extLst>
                    <a:ext uri="{9D8B030D-6E8A-4147-A177-3AD203B41FA5}">
                      <a16:colId xmlns:a16="http://schemas.microsoft.com/office/drawing/2014/main" val="67889138"/>
                    </a:ext>
                  </a:extLst>
                </a:gridCol>
                <a:gridCol w="609038">
                  <a:extLst>
                    <a:ext uri="{9D8B030D-6E8A-4147-A177-3AD203B41FA5}">
                      <a16:colId xmlns:a16="http://schemas.microsoft.com/office/drawing/2014/main" val="3648635912"/>
                    </a:ext>
                  </a:extLst>
                </a:gridCol>
                <a:gridCol w="599550">
                  <a:extLst>
                    <a:ext uri="{9D8B030D-6E8A-4147-A177-3AD203B41FA5}">
                      <a16:colId xmlns:a16="http://schemas.microsoft.com/office/drawing/2014/main" val="3963655013"/>
                    </a:ext>
                  </a:extLst>
                </a:gridCol>
                <a:gridCol w="649364">
                  <a:extLst>
                    <a:ext uri="{9D8B030D-6E8A-4147-A177-3AD203B41FA5}">
                      <a16:colId xmlns:a16="http://schemas.microsoft.com/office/drawing/2014/main" val="3994796674"/>
                    </a:ext>
                  </a:extLst>
                </a:gridCol>
                <a:gridCol w="536456">
                  <a:extLst>
                    <a:ext uri="{9D8B030D-6E8A-4147-A177-3AD203B41FA5}">
                      <a16:colId xmlns:a16="http://schemas.microsoft.com/office/drawing/2014/main" val="2586649788"/>
                    </a:ext>
                  </a:extLst>
                </a:gridCol>
                <a:gridCol w="563500">
                  <a:extLst>
                    <a:ext uri="{9D8B030D-6E8A-4147-A177-3AD203B41FA5}">
                      <a16:colId xmlns:a16="http://schemas.microsoft.com/office/drawing/2014/main" val="1588311479"/>
                    </a:ext>
                  </a:extLst>
                </a:gridCol>
              </a:tblGrid>
              <a:tr h="4366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№ п/п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Виды и условия оказания медицинской помощи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План на 2024 год по ТП ОМС</a:t>
                      </a:r>
                      <a:b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</a:br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(по решению Комиссии)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Факт 2024 г.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% выполнения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План на 2025 год по ТП ОМС</a:t>
                      </a:r>
                      <a:b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</a:br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(по решению Комиссии)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Факт </a:t>
                      </a:r>
                      <a:r>
                        <a:rPr lang="ru-RU" sz="700" b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2025 </a:t>
                      </a:r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г.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% выполнения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78852"/>
                  </a:ext>
                </a:extLst>
              </a:tr>
              <a:tr h="580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Объем медицинской помощи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Финансовое обеспечение, тыс</a:t>
                      </a:r>
                      <a:r>
                        <a:rPr lang="ru-RU" sz="700" b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. руб.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Объем медицинской помощи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Финансовое обеспечение, тыс</a:t>
                      </a:r>
                      <a:r>
                        <a:rPr lang="ru-RU" sz="700" b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. руб</a:t>
                      </a:r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.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Объем медицинской помощи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5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Финансовое обеспечение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Объем медицинской помощи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Финансовое обеспечение, тыс</a:t>
                      </a:r>
                      <a:r>
                        <a:rPr lang="ru-RU" sz="700" b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. руб.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Объем медицинской помощи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Финансовое обеспечение, тыс</a:t>
                      </a:r>
                      <a:r>
                        <a:rPr lang="ru-RU" sz="700" b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. руб</a:t>
                      </a:r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.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5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Объем медицинской помощи</a:t>
                      </a: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Финансовое обеспечение</a:t>
                      </a:r>
                      <a:endParaRPr lang="ru-RU" sz="7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32156"/>
                  </a:ext>
                </a:extLst>
              </a:tr>
              <a:tr h="240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1.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Скорая медицинская помощь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211 147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778 406,7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192 576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777 820,8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91,2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99,9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212 011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917 421,4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186 250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912 629,6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87,</a:t>
                      </a:r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99,5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00160"/>
                  </a:ext>
                </a:extLst>
              </a:tr>
              <a:tr h="312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2.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Первичная медико-санитарная помощь, за исключением медицинской реабилитации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5 110 727,7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5 119 371,0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100,2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5 753 277,4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5 673 677,9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98,6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263"/>
                  </a:ext>
                </a:extLst>
              </a:tr>
              <a:tr h="554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3.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В условиях дневных стационаров (первичная медико-санитарная помощь, специализированная медицинская помощь), за исключением медицинской реабилитации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51 315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1 381 572,9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35 444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1 414 942,2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69,1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102,4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44 122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1 587 419,2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42 588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1 566 408,5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96,</a:t>
                      </a:r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98,</a:t>
                      </a:r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925844"/>
                  </a:ext>
                </a:extLst>
              </a:tr>
              <a:tr h="605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4.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Специализированная, в том числе высокотехнологичная, медицинская помощь в условиях круглосуточного стационара, за исключением медицинской реабилитации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124 328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5 399 256,7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122 601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5 360 639,0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98,6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99,3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131 840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6 692 276,6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131 </a:t>
                      </a:r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294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800 759,0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99,</a:t>
                      </a:r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101,</a:t>
                      </a:r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997654"/>
                  </a:ext>
                </a:extLst>
              </a:tr>
              <a:tr h="26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5.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Медицинская  реабилитация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8 146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287 435,1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8 097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284 626,1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99,4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99,0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8 475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343 954,1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8 348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340 873,7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908093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Итого: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12 957 399,1</a:t>
                      </a:r>
                      <a:endParaRPr lang="ru-RU" sz="7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12 957 399,1</a:t>
                      </a:r>
                      <a:endParaRPr lang="ru-RU" sz="7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x</a:t>
                      </a:r>
                      <a:endParaRPr lang="en-US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5117" marR="5117" marT="5117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15 294 348,7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94</a:t>
                      </a:r>
                      <a:r>
                        <a:rPr lang="ru-RU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348,7</a:t>
                      </a:r>
                      <a:endParaRPr lang="ru-RU" sz="800" b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9677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40780" y="5264530"/>
            <a:ext cx="7417618" cy="2308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Объем финансового обеспечения медицинской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помощи застрахованным лицам на территории 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Кабардино-Балкарской Республики</a:t>
            </a:r>
            <a:endParaRPr lang="ru-RU" sz="9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6" name="Прямоугольник с двумя скругленными соседними углами 25"/>
          <p:cNvSpPr/>
          <p:nvPr/>
        </p:nvSpPr>
        <p:spPr>
          <a:xfrm>
            <a:off x="1437085" y="5674022"/>
            <a:ext cx="1092994" cy="25079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Demi" panose="020B0703020102020204" pitchFamily="34" charset="0"/>
              </a:rPr>
              <a:t>2024</a:t>
            </a: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 rot="10800000">
            <a:off x="1437085" y="5927938"/>
            <a:ext cx="1092994" cy="250793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TextBox 27"/>
          <p:cNvSpPr txBox="1"/>
          <p:nvPr/>
        </p:nvSpPr>
        <p:spPr>
          <a:xfrm>
            <a:off x="1463729" y="5916225"/>
            <a:ext cx="110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12 057 399,1</a:t>
            </a: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6200000">
            <a:off x="3462912" y="5180658"/>
            <a:ext cx="250793" cy="118633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 rot="5400000">
            <a:off x="4648156" y="5181749"/>
            <a:ext cx="252974" cy="118633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TextBox 30"/>
          <p:cNvSpPr txBox="1"/>
          <p:nvPr/>
        </p:nvSpPr>
        <p:spPr>
          <a:xfrm>
            <a:off x="2995138" y="5604773"/>
            <a:ext cx="12987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государственной </a:t>
            </a:r>
          </a:p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формы собственности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44845" y="5631372"/>
            <a:ext cx="1111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11 608 499,5</a:t>
            </a:r>
          </a:p>
        </p:txBody>
      </p:sp>
      <p:sp>
        <p:nvSpPr>
          <p:cNvPr id="38" name="Прямоугольник с двумя скругленными соседними углами 37"/>
          <p:cNvSpPr/>
          <p:nvPr/>
        </p:nvSpPr>
        <p:spPr>
          <a:xfrm rot="16200000">
            <a:off x="3462911" y="5526423"/>
            <a:ext cx="250793" cy="118633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Прямоугольник с двумя скругленными соседними углами 38"/>
          <p:cNvSpPr/>
          <p:nvPr/>
        </p:nvSpPr>
        <p:spPr>
          <a:xfrm rot="5400000">
            <a:off x="4649915" y="5525758"/>
            <a:ext cx="249461" cy="118633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TextBox 39"/>
          <p:cNvSpPr txBox="1"/>
          <p:nvPr/>
        </p:nvSpPr>
        <p:spPr>
          <a:xfrm>
            <a:off x="2995136" y="5954537"/>
            <a:ext cx="127150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частной </a:t>
            </a:r>
          </a:p>
          <a:p>
            <a:pPr fontAlgn="b"/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формы собственности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33926" y="6000900"/>
            <a:ext cx="893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448 899,6</a:t>
            </a:r>
          </a:p>
        </p:txBody>
      </p:sp>
      <p:cxnSp>
        <p:nvCxnSpPr>
          <p:cNvPr id="47" name="Прямая со стрелкой 46"/>
          <p:cNvCxnSpPr>
            <a:endCxn id="31" idx="1"/>
          </p:cNvCxnSpPr>
          <p:nvPr/>
        </p:nvCxnSpPr>
        <p:spPr>
          <a:xfrm flipV="1">
            <a:off x="2530081" y="5777898"/>
            <a:ext cx="465057" cy="1383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40" idx="1"/>
          </p:cNvCxnSpPr>
          <p:nvPr/>
        </p:nvCxnSpPr>
        <p:spPr>
          <a:xfrm>
            <a:off x="2536740" y="5924815"/>
            <a:ext cx="458396" cy="20284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с двумя скругленными соседними углами 49"/>
          <p:cNvSpPr/>
          <p:nvPr/>
        </p:nvSpPr>
        <p:spPr>
          <a:xfrm>
            <a:off x="5549595" y="5692031"/>
            <a:ext cx="1092994" cy="25079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Demi" panose="020B0703020102020204" pitchFamily="34" charset="0"/>
              </a:rPr>
              <a:t>2025</a:t>
            </a:r>
          </a:p>
        </p:txBody>
      </p:sp>
      <p:sp>
        <p:nvSpPr>
          <p:cNvPr id="52" name="Прямоугольник с двумя скругленными соседними углами 51"/>
          <p:cNvSpPr/>
          <p:nvPr/>
        </p:nvSpPr>
        <p:spPr>
          <a:xfrm rot="5400000">
            <a:off x="8760666" y="5199758"/>
            <a:ext cx="252974" cy="118633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TextBox 53"/>
          <p:cNvSpPr txBox="1"/>
          <p:nvPr/>
        </p:nvSpPr>
        <p:spPr>
          <a:xfrm>
            <a:off x="8350891" y="5660918"/>
            <a:ext cx="115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13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788 794,7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5" name="Прямоугольник с двумя скругленными соседними углами 54"/>
          <p:cNvSpPr/>
          <p:nvPr/>
        </p:nvSpPr>
        <p:spPr>
          <a:xfrm rot="5400000">
            <a:off x="8761759" y="5546613"/>
            <a:ext cx="250793" cy="1186337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7" name="TextBox 56"/>
          <p:cNvSpPr txBox="1"/>
          <p:nvPr/>
        </p:nvSpPr>
        <p:spPr>
          <a:xfrm>
            <a:off x="8421159" y="6006518"/>
            <a:ext cx="931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494 664,8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58" name="Прямая со стрелкой 57"/>
          <p:cNvCxnSpPr>
            <a:endCxn id="63" idx="3"/>
          </p:cNvCxnSpPr>
          <p:nvPr/>
        </p:nvCxnSpPr>
        <p:spPr>
          <a:xfrm flipV="1">
            <a:off x="6649250" y="5792925"/>
            <a:ext cx="458398" cy="14989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649251" y="5942824"/>
            <a:ext cx="458396" cy="19130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с двумя скругленными соседними углами 62"/>
          <p:cNvSpPr/>
          <p:nvPr/>
        </p:nvSpPr>
        <p:spPr>
          <a:xfrm rot="16200000">
            <a:off x="7574329" y="5199757"/>
            <a:ext cx="252976" cy="118633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4" name="Прямоугольник с двумя скругленными соседними углами 63"/>
          <p:cNvSpPr/>
          <p:nvPr/>
        </p:nvSpPr>
        <p:spPr>
          <a:xfrm rot="16200000">
            <a:off x="7575422" y="5546611"/>
            <a:ext cx="250793" cy="118633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7" name="Прямоугольник с двумя скругленными соседними углами 66"/>
          <p:cNvSpPr/>
          <p:nvPr/>
        </p:nvSpPr>
        <p:spPr>
          <a:xfrm rot="10800000">
            <a:off x="5549592" y="5943914"/>
            <a:ext cx="1092996" cy="250793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9" name="TextBox 68"/>
          <p:cNvSpPr txBox="1"/>
          <p:nvPr/>
        </p:nvSpPr>
        <p:spPr>
          <a:xfrm>
            <a:off x="5549589" y="5941759"/>
            <a:ext cx="1149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14 283 459,5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93513" y="5631372"/>
            <a:ext cx="12987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государственной </a:t>
            </a:r>
          </a:p>
          <a:p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формы собственности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93511" y="5971894"/>
            <a:ext cx="127150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частной </a:t>
            </a:r>
          </a:p>
          <a:p>
            <a:pPr fontAlgn="b"/>
            <a:r>
              <a:rPr lang="ru-RU" sz="825" dirty="0">
                <a:solidFill>
                  <a:schemeClr val="bg1"/>
                </a:solidFill>
                <a:latin typeface="Franklin Gothic Demi" panose="020B0703020102020204" pitchFamily="34" charset="0"/>
              </a:rPr>
              <a:t>формы собственности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4165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987" y="533344"/>
            <a:ext cx="811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Межтерриториальные расчеты за медицинскую помощь, оказанную на территории иных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субъектов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РФ,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лицам, застрахованным в КБР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3872" y="2039508"/>
            <a:ext cx="2776229" cy="5229971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28819" y="2039508"/>
            <a:ext cx="2776229" cy="5229971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55144" y="2039508"/>
            <a:ext cx="2776229" cy="5229971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  <a:p>
            <a:endParaRPr lang="ru-RU" sz="900" dirty="0">
              <a:solidFill>
                <a:srgbClr val="FFFEFE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795261"/>
              </p:ext>
            </p:extLst>
          </p:nvPr>
        </p:nvGraphicFramePr>
        <p:xfrm>
          <a:off x="1147913" y="5243872"/>
          <a:ext cx="2448146" cy="1724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674">
                  <a:extLst>
                    <a:ext uri="{9D8B030D-6E8A-4147-A177-3AD203B41FA5}">
                      <a16:colId xmlns:a16="http://schemas.microsoft.com/office/drawing/2014/main" val="4186636840"/>
                    </a:ext>
                  </a:extLst>
                </a:gridCol>
                <a:gridCol w="1352472">
                  <a:extLst>
                    <a:ext uri="{9D8B030D-6E8A-4147-A177-3AD203B41FA5}">
                      <a16:colId xmlns:a16="http://schemas.microsoft.com/office/drawing/2014/main" val="2506225863"/>
                    </a:ext>
                  </a:extLst>
                </a:gridCol>
              </a:tblGrid>
              <a:tr h="302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 Профиль МП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тыс. руб. 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65459"/>
                  </a:ext>
                </a:extLst>
              </a:tr>
              <a:tr h="20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Онкология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297 705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15463"/>
                  </a:ext>
                </a:extLst>
              </a:tr>
              <a:tr h="337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Травматология и ортопедия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125 522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97105"/>
                  </a:ext>
                </a:extLst>
              </a:tr>
              <a:tr h="3468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Сердечно-сосудистая хирургия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98 266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509252"/>
                  </a:ext>
                </a:extLst>
              </a:tr>
              <a:tr h="20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Нейрохирургия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64 060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41740"/>
                  </a:ext>
                </a:extLst>
              </a:tr>
              <a:tr h="20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Хирургия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53 917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43818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 Иные 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291 493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97469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14316828"/>
              </p:ext>
            </p:extLst>
          </p:nvPr>
        </p:nvGraphicFramePr>
        <p:xfrm>
          <a:off x="348343" y="2039508"/>
          <a:ext cx="3982547" cy="320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0" y="1541087"/>
            <a:ext cx="10691813" cy="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14" y="-507990"/>
            <a:ext cx="1799601" cy="254749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560610" y="3594860"/>
            <a:ext cx="1622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930 963 тыс. руб.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51267"/>
              </p:ext>
            </p:extLst>
          </p:nvPr>
        </p:nvGraphicFramePr>
        <p:xfrm>
          <a:off x="3990394" y="2405730"/>
          <a:ext cx="2448146" cy="1724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674">
                  <a:extLst>
                    <a:ext uri="{9D8B030D-6E8A-4147-A177-3AD203B41FA5}">
                      <a16:colId xmlns:a16="http://schemas.microsoft.com/office/drawing/2014/main" val="4186636840"/>
                    </a:ext>
                  </a:extLst>
                </a:gridCol>
                <a:gridCol w="1352472">
                  <a:extLst>
                    <a:ext uri="{9D8B030D-6E8A-4147-A177-3AD203B41FA5}">
                      <a16:colId xmlns:a16="http://schemas.microsoft.com/office/drawing/2014/main" val="2506225863"/>
                    </a:ext>
                  </a:extLst>
                </a:gridCol>
              </a:tblGrid>
              <a:tr h="302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 Профиль МП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тыс. руб. 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65459"/>
                  </a:ext>
                </a:extLst>
              </a:tr>
              <a:tr h="20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Онкология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401 683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15463"/>
                  </a:ext>
                </a:extLst>
              </a:tr>
              <a:tr h="337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Травматология и ортопедия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110 897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97105"/>
                  </a:ext>
                </a:extLst>
              </a:tr>
              <a:tr h="3468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Сердечно-сосудистая хирургия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88 500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509252"/>
                  </a:ext>
                </a:extLst>
              </a:tr>
              <a:tr h="20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Нейрохирургия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79 699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41740"/>
                  </a:ext>
                </a:extLst>
              </a:tr>
              <a:tr h="20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Хирургия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53 887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43818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 Иные 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207 074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97469"/>
                  </a:ext>
                </a:extLst>
              </a:tr>
            </a:tbl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052945175"/>
              </p:ext>
            </p:extLst>
          </p:nvPr>
        </p:nvGraphicFramePr>
        <p:xfrm>
          <a:off x="3191667" y="4110562"/>
          <a:ext cx="4042791" cy="315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426642" y="5092720"/>
            <a:ext cx="1608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941 740 тыс. руб.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928676874"/>
              </p:ext>
            </p:extLst>
          </p:nvPr>
        </p:nvGraphicFramePr>
        <p:xfrm>
          <a:off x="6021860" y="2026706"/>
          <a:ext cx="4042791" cy="315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97618"/>
              </p:ext>
            </p:extLst>
          </p:nvPr>
        </p:nvGraphicFramePr>
        <p:xfrm>
          <a:off x="6819184" y="5243872"/>
          <a:ext cx="2448146" cy="1724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674">
                  <a:extLst>
                    <a:ext uri="{9D8B030D-6E8A-4147-A177-3AD203B41FA5}">
                      <a16:colId xmlns:a16="http://schemas.microsoft.com/office/drawing/2014/main" val="4186636840"/>
                    </a:ext>
                  </a:extLst>
                </a:gridCol>
                <a:gridCol w="1352472">
                  <a:extLst>
                    <a:ext uri="{9D8B030D-6E8A-4147-A177-3AD203B41FA5}">
                      <a16:colId xmlns:a16="http://schemas.microsoft.com/office/drawing/2014/main" val="2506225863"/>
                    </a:ext>
                  </a:extLst>
                </a:gridCol>
              </a:tblGrid>
              <a:tr h="302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 Профиль МП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тыс. руб. </a:t>
                      </a:r>
                      <a:endParaRPr lang="ru-RU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65459"/>
                  </a:ext>
                </a:extLst>
              </a:tr>
              <a:tr h="20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Онкология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303 698</a:t>
                      </a:r>
                      <a:endParaRPr lang="ru-RU" sz="8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15463"/>
                  </a:ext>
                </a:extLst>
              </a:tr>
              <a:tr h="337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Травматология и ортопедия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149 693</a:t>
                      </a:r>
                      <a:endParaRPr lang="ru-RU" sz="8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97105"/>
                  </a:ext>
                </a:extLst>
              </a:tr>
              <a:tr h="3468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Сердечно-сосудистая хирургия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105 999</a:t>
                      </a:r>
                      <a:endParaRPr lang="ru-RU" sz="8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509252"/>
                  </a:ext>
                </a:extLst>
              </a:tr>
              <a:tr h="20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Нейрохирургия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79 967</a:t>
                      </a:r>
                      <a:endParaRPr lang="ru-RU" sz="8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41740"/>
                  </a:ext>
                </a:extLst>
              </a:tr>
              <a:tr h="20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Хирургия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77 427</a:t>
                      </a:r>
                      <a:endParaRPr lang="ru-RU" sz="8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43818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</a:rPr>
                        <a:t> Иные </a:t>
                      </a:r>
                      <a:endParaRPr lang="ru-RU" sz="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358 216</a:t>
                      </a:r>
                      <a:endParaRPr lang="ru-RU" sz="8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9746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190967" y="3403674"/>
            <a:ext cx="170469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Franklin Gothic Demi" panose="020B0703020102020204" pitchFamily="34" charset="0"/>
              </a:rPr>
              <a:t>1 075 </a:t>
            </a:r>
            <a:r>
              <a:rPr lang="ru-RU" sz="135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000 тыс. руб.</a:t>
            </a:r>
            <a:endParaRPr lang="ru-RU" sz="135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2398" y="1592166"/>
            <a:ext cx="2636876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Перечислено средств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8494" y="6986316"/>
            <a:ext cx="29177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По состоянию на 20.01.2026 подлежит оплате счетов за МП 2025 года – 101 818,75 тыс. руб. (оперативные данные)</a:t>
            </a:r>
            <a:endParaRPr lang="ru-RU" sz="9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9833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9726</TotalTime>
  <Words>3111</Words>
  <Application>Microsoft Office PowerPoint</Application>
  <PresentationFormat>Произвольный</PresentationFormat>
  <Paragraphs>870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Franklin Gothic Demi</vt:lpstr>
      <vt:lpstr>Franklin Gothic Heavy</vt:lpstr>
      <vt:lpstr>Franklin Gothic Medium</vt:lpstr>
      <vt:lpstr>Helvetica World Bold</vt:lpstr>
      <vt:lpstr>Public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 V. P</cp:lastModifiedBy>
  <cp:revision>334</cp:revision>
  <cp:lastPrinted>2026-01-21T09:08:51Z</cp:lastPrinted>
  <dcterms:created xsi:type="dcterms:W3CDTF">2023-10-18T14:43:34Z</dcterms:created>
  <dcterms:modified xsi:type="dcterms:W3CDTF">2026-01-21T12:40:21Z</dcterms:modified>
</cp:coreProperties>
</file>